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60" r:id="rId2"/>
    <p:sldId id="257" r:id="rId3"/>
    <p:sldId id="256" r:id="rId4"/>
    <p:sldId id="267" r:id="rId5"/>
    <p:sldId id="269" r:id="rId6"/>
    <p:sldId id="268" r:id="rId7"/>
    <p:sldId id="270" r:id="rId8"/>
    <p:sldId id="272" r:id="rId9"/>
    <p:sldId id="271" r:id="rId10"/>
    <p:sldId id="273" r:id="rId11"/>
    <p:sldId id="274" r:id="rId12"/>
    <p:sldId id="275" r:id="rId13"/>
    <p:sldId id="276" r:id="rId14"/>
    <p:sldId id="278" r:id="rId15"/>
    <p:sldId id="279" r:id="rId16"/>
    <p:sldId id="280" r:id="rId17"/>
    <p:sldId id="281" r:id="rId18"/>
    <p:sldId id="285" r:id="rId19"/>
    <p:sldId id="283" r:id="rId20"/>
    <p:sldId id="287" r:id="rId21"/>
    <p:sldId id="282" r:id="rId22"/>
    <p:sldId id="286" r:id="rId23"/>
    <p:sldId id="284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97" r:id="rId32"/>
    <p:sldId id="293" r:id="rId33"/>
    <p:sldId id="296" r:id="rId34"/>
    <p:sldId id="298" r:id="rId35"/>
    <p:sldId id="300" r:id="rId36"/>
    <p:sldId id="301" r:id="rId37"/>
    <p:sldId id="302" r:id="rId38"/>
    <p:sldId id="303" r:id="rId39"/>
    <p:sldId id="305" r:id="rId40"/>
    <p:sldId id="304" r:id="rId41"/>
    <p:sldId id="306" r:id="rId42"/>
    <p:sldId id="307" r:id="rId43"/>
    <p:sldId id="308" r:id="rId44"/>
    <p:sldId id="309" r:id="rId45"/>
    <p:sldId id="310" r:id="rId46"/>
    <p:sldId id="342" r:id="rId47"/>
    <p:sldId id="347" r:id="rId48"/>
    <p:sldId id="348" r:id="rId49"/>
    <p:sldId id="349" r:id="rId50"/>
    <p:sldId id="343" r:id="rId51"/>
    <p:sldId id="314" r:id="rId52"/>
    <p:sldId id="350" r:id="rId53"/>
    <p:sldId id="351" r:id="rId54"/>
    <p:sldId id="352" r:id="rId55"/>
    <p:sldId id="353" r:id="rId56"/>
    <p:sldId id="354" r:id="rId57"/>
    <p:sldId id="355" r:id="rId58"/>
    <p:sldId id="361" r:id="rId59"/>
    <p:sldId id="360" r:id="rId60"/>
    <p:sldId id="359" r:id="rId61"/>
    <p:sldId id="362" r:id="rId62"/>
    <p:sldId id="371" r:id="rId63"/>
    <p:sldId id="369" r:id="rId64"/>
    <p:sldId id="367" r:id="rId65"/>
    <p:sldId id="368" r:id="rId66"/>
    <p:sldId id="363" r:id="rId67"/>
    <p:sldId id="364" r:id="rId68"/>
    <p:sldId id="365" r:id="rId69"/>
    <p:sldId id="366" r:id="rId70"/>
    <p:sldId id="356" r:id="rId71"/>
    <p:sldId id="357" r:id="rId72"/>
    <p:sldId id="358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4DD55-960B-4677-872C-E0425E24FE4B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B99F5-E868-4FBE-9E41-F78E2BDB2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2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75112" cy="22923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1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75112" cy="22923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47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75112" cy="22923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34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75112" cy="22923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8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75112" cy="22923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67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75112" cy="22923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16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D05B4-782E-4427-866A-F89F685B7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C20C43-458F-4DEC-8C40-F3D9195D3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FF352-6CF2-4F20-8E38-B1305C60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0A1F9-04F1-4AEF-BB85-4E5B627C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244E4-E104-4EAD-BBAE-B8884CF8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5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80870-0595-41D6-BC66-FE9F58B8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761CA9-3495-47CA-B1DC-203280353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44706-91B5-4037-99E5-B898D169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E7ADB-94C4-486F-9D14-BADCB3F1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811815-3681-454C-8F46-6F68C14F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2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29A261-B4D6-48B5-B472-662237415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35A30A-EB73-41A9-A8F5-E04995362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FABF0-2A6A-4CFE-BFE8-D6B225AB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2DD9C-D3CB-46CC-94E8-2DC502F4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4FF26-6B44-4821-A849-6546E6F4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1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8BA52-2471-4BAF-9B9B-A5166B88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0450D-9F3F-4168-9E7C-5CF906B0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3B88B-F27E-4CBF-BCD3-3892227E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B05EE-5C10-44D1-98CB-61E40CE7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C903C-DBE1-4BB1-BD39-B587CB27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0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9020F-7590-4CD0-AACD-A70420B8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6ED8B-46D5-4BB9-B96D-16436C9DC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49D94-D8EC-4AA9-B7D7-1AF90F3C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69093-DADE-4E08-91D5-C0705176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47F91-932D-4EFB-B731-ACC8BAA8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5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A5F99-4382-4D4A-A6B1-20E1B706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B4AC4-72F9-4E88-A588-8417CCFB2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78925-DA51-4E45-9A0F-06AA0F04C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F5731-2B4F-4548-A3E4-3B44B3D0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51397-3D06-4F3D-B019-17DE324E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78D69-6C76-451A-8C6B-BA03EC75B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F5E9C-F6DE-4A6B-9946-7CD477FA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A4CD75-E9D8-42A5-B9C6-A07A9F575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19C0B-2399-4C60-A518-8C447D505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B132E-20C7-410D-B579-BFC0923BF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119D8E-13AD-494B-BA7B-C9BFEEAA8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EBE34-D4D4-4A28-891E-F99C35CD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D97020-85B0-451F-AC6F-59FF6BD0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F5B406-94C1-4BFB-956E-5C58031D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0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4403-7380-4F45-9E7D-660457B2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E9F9D4-0FEE-4A83-B6D9-6FEEE922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6369E1-6DF6-47AD-8839-7A5635C4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E746F4-C493-444A-8700-0073589C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6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8F7B7E-F399-4A02-A69D-CFC1AB59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7EDF6E-3760-46C1-A623-90D9FE1FC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DE55F-CACE-4E0E-81E6-3E01311B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8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ABCD6-50D9-4870-AA6F-648D0F5C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ECD40-86D7-46BD-B1A2-8F2CC4D6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5B395F-3F17-45F1-B3A1-6144F75AF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1834E7-5204-424E-A00F-4BA40695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8AF825-BBF2-435A-8635-2FBCC544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542DFE-5DE7-4E3C-B4D3-AAD6272D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92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A082E-C775-44C4-AA46-333B114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8BA108-BC99-45B5-855A-6E215DEFB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BBF2E2-79CC-4CBB-8D2C-3AEDF1B8D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071881-1218-460E-8FE0-78D62A83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2E88F8-6B8D-4C4C-9069-DBB658E0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86C46A-2D9E-4267-B48B-D912A46A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9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4AEAA-CD4A-4E2F-8A9A-DEA92BE3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D35362-C6B9-45B8-90F2-980AF0821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634E1-A772-4B9A-80BE-3A059CE3D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7DAB1-FB29-4FE6-85D6-3C21C1E10D9D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6E9B4-8E5D-4F2C-8AB4-880E3B3E2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B5592-B444-45C5-A3C0-05FE7BEEB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9CA2D-0ED0-4A98-9815-34F14088A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40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if"/><Relationship Id="rId4" Type="http://schemas.openxmlformats.org/officeDocument/2006/relationships/image" Target="../media/image60.t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5EDB8-E4FA-459F-A249-7E02C689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127" y="1446579"/>
            <a:ext cx="9281746" cy="813044"/>
          </a:xfrm>
        </p:spPr>
        <p:txBody>
          <a:bodyPr/>
          <a:lstStyle/>
          <a:p>
            <a:pPr algn="ctr"/>
            <a:r>
              <a:rPr lang="ko-KR" altLang="en-US" dirty="0"/>
              <a:t>방향에 따른 동작 데이터 패턴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05DDF-C027-4B80-B878-A55A12959496}"/>
              </a:ext>
            </a:extLst>
          </p:cNvPr>
          <p:cNvSpPr txBox="1"/>
          <p:nvPr/>
        </p:nvSpPr>
        <p:spPr>
          <a:xfrm>
            <a:off x="1455127" y="3266246"/>
            <a:ext cx="964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손등 부위에 한 개의 센서를 부착하고</a:t>
            </a:r>
            <a:r>
              <a:rPr lang="en-US" altLang="ko-KR" dirty="0"/>
              <a:t>, Bicep</a:t>
            </a:r>
            <a:r>
              <a:rPr lang="ko-KR" altLang="en-US" dirty="0"/>
              <a:t> </a:t>
            </a:r>
            <a:r>
              <a:rPr lang="en-US" altLang="ko-KR" dirty="0"/>
              <a:t>curl</a:t>
            </a:r>
            <a:r>
              <a:rPr lang="ko-KR" altLang="en-US" dirty="0"/>
              <a:t> 동작을 안쪽</a:t>
            </a:r>
            <a:r>
              <a:rPr lang="en-US" altLang="ko-KR" dirty="0"/>
              <a:t>, </a:t>
            </a:r>
            <a:r>
              <a:rPr lang="ko-KR" altLang="en-US" dirty="0"/>
              <a:t>기본</a:t>
            </a:r>
            <a:r>
              <a:rPr lang="en-US" altLang="ko-KR" dirty="0"/>
              <a:t>, </a:t>
            </a:r>
            <a:r>
              <a:rPr lang="ko-KR" altLang="en-US" dirty="0"/>
              <a:t>바깥쪽 </a:t>
            </a:r>
            <a:r>
              <a:rPr lang="en-US" altLang="ko-KR" dirty="0"/>
              <a:t>3</a:t>
            </a:r>
            <a:r>
              <a:rPr lang="ko-KR" altLang="en-US" dirty="0"/>
              <a:t>방향으로 수행</a:t>
            </a:r>
            <a:r>
              <a:rPr lang="en-US" altLang="ko-KR" dirty="0"/>
              <a:t>, Flip curl </a:t>
            </a:r>
            <a:r>
              <a:rPr lang="ko-KR" altLang="en-US" dirty="0"/>
              <a:t>동작을 수행하여 총 </a:t>
            </a:r>
            <a:r>
              <a:rPr lang="en-US" altLang="ko-KR" dirty="0"/>
              <a:t>4</a:t>
            </a:r>
            <a:r>
              <a:rPr lang="ko-KR" altLang="en-US" dirty="0"/>
              <a:t>개 동작 비교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동작의 결과값은 바라보는 방향에 따라 달라지며 동서남북 </a:t>
            </a:r>
            <a:r>
              <a:rPr lang="en-US" altLang="ko-KR" dirty="0"/>
              <a:t>4</a:t>
            </a:r>
            <a:r>
              <a:rPr lang="ko-KR" altLang="en-US" dirty="0"/>
              <a:t>방향으로 나뉘어 측정함</a:t>
            </a:r>
          </a:p>
        </p:txBody>
      </p:sp>
    </p:spTree>
    <p:extLst>
      <p:ext uri="{BB962C8B-B14F-4D97-AF65-F5344CB8AC3E}">
        <p14:creationId xmlns:p14="http://schemas.microsoft.com/office/powerpoint/2010/main" val="4287724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CAA716-EDEA-4FAB-9066-B940A35417BD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남쪽 </a:t>
            </a:r>
            <a:r>
              <a:rPr lang="en-US" altLang="ko-KR" dirty="0"/>
              <a:t>– Bicep curl </a:t>
            </a:r>
            <a:r>
              <a:rPr lang="ko-KR" altLang="en-US" dirty="0"/>
              <a:t>바깥쪽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6AF8AE-E83A-4DCA-BF32-E75B06163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" y="1762226"/>
            <a:ext cx="6012498" cy="4068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6F6914-29BD-47FF-97CB-F57760C4C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33" y="1762226"/>
            <a:ext cx="5970232" cy="40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8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CAA716-EDEA-4FAB-9066-B940A35417BD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북쪽 </a:t>
            </a:r>
            <a:r>
              <a:rPr lang="en-US" altLang="ko-KR" dirty="0"/>
              <a:t>– Flip curl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0E8D4-407A-453E-9026-4EE013AA4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" y="1762226"/>
            <a:ext cx="5986131" cy="4068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AD8AD0-B317-4087-B831-3F8852162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87" y="1762227"/>
            <a:ext cx="5983580" cy="40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9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CAA716-EDEA-4FAB-9066-B940A35417BD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서쪽 </a:t>
            </a:r>
            <a:r>
              <a:rPr lang="en-US" altLang="ko-KR" dirty="0"/>
              <a:t>– Flip curl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193ACE-A524-4A29-AE60-66350C7C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" y="1769138"/>
            <a:ext cx="5967350" cy="40614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04EDE7-B0B3-4F6B-8B1D-9658802C2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66179"/>
            <a:ext cx="6030765" cy="40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566BB-BA30-44A1-B79A-B927748E250A}"/>
              </a:ext>
            </a:extLst>
          </p:cNvPr>
          <p:cNvSpPr txBox="1"/>
          <p:nvPr/>
        </p:nvSpPr>
        <p:spPr>
          <a:xfrm>
            <a:off x="1752600" y="1494693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방향에 따라 같은 동작이라도 회전 방향이 계속 바뀌기 때문에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눈으로 각 패턴의 차이를 인지하기는 어려움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하지만 수행되는 동작은 동일하기 때문에 같은 방향으로 가정하여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비교한다면 비슷한 패턴을 보일 것으로 추측됨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다른 방향에서 측정된 데이터를 북쪽으로 보정하여 비교</a:t>
            </a:r>
          </a:p>
        </p:txBody>
      </p:sp>
    </p:spTree>
    <p:extLst>
      <p:ext uri="{BB962C8B-B14F-4D97-AF65-F5344CB8AC3E}">
        <p14:creationId xmlns:p14="http://schemas.microsoft.com/office/powerpoint/2010/main" val="428436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EAB421-3D92-4A3D-8BF4-823FE4F6A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" y="3521388"/>
            <a:ext cx="4538407" cy="3054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F70FB-9C83-4D27-99CA-4248191FE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14" y="451894"/>
            <a:ext cx="4538408" cy="30694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96F255-D906-4517-91E1-916DDB1B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77" y="3521388"/>
            <a:ext cx="4546483" cy="30694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4AEF3A-F684-48CF-BE1C-E94DF346A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" y="451894"/>
            <a:ext cx="4538407" cy="3069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91907-5B6F-4454-93A0-876919A15E67}"/>
              </a:ext>
            </a:extLst>
          </p:cNvPr>
          <p:cNvSpPr txBox="1"/>
          <p:nvPr/>
        </p:nvSpPr>
        <p:spPr>
          <a:xfrm>
            <a:off x="2072163" y="2963007"/>
            <a:ext cx="5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F1A71-4783-490B-960B-E2E875CD767D}"/>
              </a:ext>
            </a:extLst>
          </p:cNvPr>
          <p:cNvSpPr txBox="1"/>
          <p:nvPr/>
        </p:nvSpPr>
        <p:spPr>
          <a:xfrm>
            <a:off x="6644952" y="2963007"/>
            <a:ext cx="5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76853-6039-41A7-A2BE-EECA6131FFD2}"/>
              </a:ext>
            </a:extLst>
          </p:cNvPr>
          <p:cNvSpPr txBox="1"/>
          <p:nvPr/>
        </p:nvSpPr>
        <p:spPr>
          <a:xfrm>
            <a:off x="2106544" y="6029406"/>
            <a:ext cx="5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13C2F-83C7-4DEF-A8C5-30804AEFFB9F}"/>
              </a:ext>
            </a:extLst>
          </p:cNvPr>
          <p:cNvSpPr txBox="1"/>
          <p:nvPr/>
        </p:nvSpPr>
        <p:spPr>
          <a:xfrm>
            <a:off x="6644951" y="6029406"/>
            <a:ext cx="5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5F135E-05A4-42B5-B624-AD94867FFC99}"/>
              </a:ext>
            </a:extLst>
          </p:cNvPr>
          <p:cNvSpPr txBox="1"/>
          <p:nvPr/>
        </p:nvSpPr>
        <p:spPr>
          <a:xfrm>
            <a:off x="9566031" y="3059723"/>
            <a:ext cx="2312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– </a:t>
            </a:r>
            <a:r>
              <a:rPr lang="ko-KR" altLang="en-US" dirty="0"/>
              <a:t>북쪽 기본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 – </a:t>
            </a:r>
            <a:r>
              <a:rPr lang="ko-KR" altLang="en-US" dirty="0"/>
              <a:t>서쪽 </a:t>
            </a:r>
            <a:r>
              <a:rPr lang="en-US" altLang="ko-KR" dirty="0"/>
              <a:t>-&gt; </a:t>
            </a:r>
            <a:r>
              <a:rPr lang="ko-KR" altLang="en-US" dirty="0"/>
              <a:t>북쪽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 – </a:t>
            </a:r>
            <a:r>
              <a:rPr lang="ko-KR" altLang="en-US" dirty="0"/>
              <a:t>동쪽 </a:t>
            </a:r>
            <a:r>
              <a:rPr lang="en-US" altLang="ko-KR" dirty="0"/>
              <a:t>-&gt; </a:t>
            </a:r>
            <a:r>
              <a:rPr lang="ko-KR" altLang="en-US" dirty="0"/>
              <a:t>북쪽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 – </a:t>
            </a:r>
            <a:r>
              <a:rPr lang="ko-KR" altLang="en-US" dirty="0"/>
              <a:t>남쪽 </a:t>
            </a:r>
            <a:r>
              <a:rPr lang="en-US" altLang="ko-KR" dirty="0"/>
              <a:t>-&gt; </a:t>
            </a:r>
            <a:r>
              <a:rPr lang="ko-KR" altLang="en-US" dirty="0"/>
              <a:t>북쪽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A84EC0-0540-4A82-B9C8-E8A6458174A9}"/>
              </a:ext>
            </a:extLst>
          </p:cNvPr>
          <p:cNvSpPr txBox="1"/>
          <p:nvPr/>
        </p:nvSpPr>
        <p:spPr>
          <a:xfrm>
            <a:off x="9509213" y="1151793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기본 </a:t>
            </a:r>
            <a:r>
              <a:rPr lang="en-US" altLang="ko-KR" dirty="0"/>
              <a:t>curl </a:t>
            </a:r>
            <a:r>
              <a:rPr lang="ko-KR" altLang="en-US" dirty="0"/>
              <a:t>동작 비교</a:t>
            </a:r>
          </a:p>
        </p:txBody>
      </p:sp>
    </p:spTree>
    <p:extLst>
      <p:ext uri="{BB962C8B-B14F-4D97-AF65-F5344CB8AC3E}">
        <p14:creationId xmlns:p14="http://schemas.microsoft.com/office/powerpoint/2010/main" val="240325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7C14EB1-593B-4C43-BE83-A403F3BA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2908"/>
            <a:ext cx="5979674" cy="40696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B58AF7-43C2-4106-8AB0-140C56030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74" y="2162907"/>
            <a:ext cx="6212326" cy="4069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03A1B2-C7D7-40DA-A5E6-612F35251293}"/>
              </a:ext>
            </a:extLst>
          </p:cNvPr>
          <p:cNvSpPr txBox="1"/>
          <p:nvPr/>
        </p:nvSpPr>
        <p:spPr>
          <a:xfrm>
            <a:off x="5126820" y="440774"/>
            <a:ext cx="170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Flip curl </a:t>
            </a:r>
            <a:r>
              <a:rPr lang="ko-KR" altLang="en-US" dirty="0"/>
              <a:t>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F3D27-2567-460F-9042-E5ACFBA3F39C}"/>
              </a:ext>
            </a:extLst>
          </p:cNvPr>
          <p:cNvSpPr txBox="1"/>
          <p:nvPr/>
        </p:nvSpPr>
        <p:spPr>
          <a:xfrm>
            <a:off x="7168661" y="1450731"/>
            <a:ext cx="383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Flip curl </a:t>
            </a:r>
            <a:r>
              <a:rPr lang="ko-KR" altLang="en-US" dirty="0"/>
              <a:t>서쪽 </a:t>
            </a:r>
            <a:r>
              <a:rPr lang="en-US" altLang="ko-KR" dirty="0"/>
              <a:t>-&gt; </a:t>
            </a:r>
            <a:r>
              <a:rPr lang="ko-KR" altLang="en-US" dirty="0"/>
              <a:t>북쪽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E0F14-DE5B-47D0-AEDD-6B59B56A892F}"/>
              </a:ext>
            </a:extLst>
          </p:cNvPr>
          <p:cNvSpPr txBox="1"/>
          <p:nvPr/>
        </p:nvSpPr>
        <p:spPr>
          <a:xfrm>
            <a:off x="1188988" y="1450731"/>
            <a:ext cx="383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Flip curl </a:t>
            </a:r>
            <a:r>
              <a:rPr lang="ko-KR" altLang="en-US" dirty="0"/>
              <a:t>북쪽</a:t>
            </a:r>
          </a:p>
        </p:txBody>
      </p:sp>
    </p:spTree>
    <p:extLst>
      <p:ext uri="{BB962C8B-B14F-4D97-AF65-F5344CB8AC3E}">
        <p14:creationId xmlns:p14="http://schemas.microsoft.com/office/powerpoint/2010/main" val="120733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8631C9-2545-4D0A-8880-BDCEB9FA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78" y="401379"/>
            <a:ext cx="8216411" cy="5403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3D275-0385-40EA-9ADD-49F36C51A06D}"/>
              </a:ext>
            </a:extLst>
          </p:cNvPr>
          <p:cNvSpPr txBox="1"/>
          <p:nvPr/>
        </p:nvSpPr>
        <p:spPr>
          <a:xfrm>
            <a:off x="1891078" y="6013938"/>
            <a:ext cx="821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알고리즘에서 </a:t>
            </a:r>
            <a:r>
              <a:rPr lang="en-US" altLang="ko-KR" dirty="0"/>
              <a:t>Eigenvector</a:t>
            </a:r>
            <a:r>
              <a:rPr lang="ko-KR" altLang="en-US" dirty="0"/>
              <a:t> 비교를 통해 패턴의 유사성을 확인하는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362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E70968-38D2-49FA-A9CD-C52FF43AB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64" y="826477"/>
            <a:ext cx="8098617" cy="54970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71B63DF-5EF5-4757-B366-F67A8B46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67" y="3174023"/>
            <a:ext cx="2933871" cy="29923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0FE58D-3C3B-466F-B94C-8910BE2E6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76" y="181708"/>
            <a:ext cx="2860854" cy="2992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3A632-04FD-47E2-BC1F-A1D78AD5D57D}"/>
              </a:ext>
            </a:extLst>
          </p:cNvPr>
          <p:cNvSpPr txBox="1"/>
          <p:nvPr/>
        </p:nvSpPr>
        <p:spPr>
          <a:xfrm>
            <a:off x="5140345" y="729816"/>
            <a:ext cx="56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Cross Body Curl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627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6DC203-EF2F-405A-A5F1-84A2B4BD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0"/>
            <a:ext cx="4781550" cy="653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C2806B-0BEE-4CBF-AD6E-129B1FDD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0"/>
            <a:ext cx="4791075" cy="6276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8F7D5-3F8C-42D8-BBB6-EC666C9A4EE3}"/>
              </a:ext>
            </a:extLst>
          </p:cNvPr>
          <p:cNvSpPr txBox="1"/>
          <p:nvPr/>
        </p:nvSpPr>
        <p:spPr>
          <a:xfrm>
            <a:off x="3141425" y="5907643"/>
            <a:ext cx="56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Cross Body Curl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C2B41-6757-4B40-ABDE-E1E8ED4F7502}"/>
              </a:ext>
            </a:extLst>
          </p:cNvPr>
          <p:cNvSpPr txBox="1"/>
          <p:nvPr/>
        </p:nvSpPr>
        <p:spPr>
          <a:xfrm>
            <a:off x="507483" y="211693"/>
            <a:ext cx="691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시작자세 </a:t>
            </a:r>
            <a:r>
              <a:rPr lang="en-US" altLang="ko-KR" dirty="0"/>
              <a:t>: </a:t>
            </a:r>
            <a:r>
              <a:rPr lang="ko-KR" altLang="en-US" dirty="0"/>
              <a:t>얇고 연하게 </a:t>
            </a:r>
            <a:r>
              <a:rPr lang="en-US" altLang="ko-KR" dirty="0"/>
              <a:t>-&gt; </a:t>
            </a:r>
            <a:r>
              <a:rPr lang="ko-KR" altLang="en-US" dirty="0"/>
              <a:t>종료 자세 </a:t>
            </a:r>
            <a:r>
              <a:rPr lang="en-US" altLang="ko-KR" dirty="0"/>
              <a:t>: </a:t>
            </a:r>
            <a:r>
              <a:rPr lang="ko-KR" altLang="en-US" dirty="0"/>
              <a:t>굵고 진하게</a:t>
            </a:r>
          </a:p>
        </p:txBody>
      </p:sp>
    </p:spTree>
    <p:extLst>
      <p:ext uri="{BB962C8B-B14F-4D97-AF65-F5344CB8AC3E}">
        <p14:creationId xmlns:p14="http://schemas.microsoft.com/office/powerpoint/2010/main" val="353823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BCF317-DE7A-4DF0-B727-E3F9364B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8" y="1099148"/>
            <a:ext cx="3384988" cy="2672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524A26-233F-439A-9B6B-D8097DA1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9" y="3723204"/>
            <a:ext cx="3695606" cy="2274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90882-DF8D-4625-9338-CAA4DFA4BBC8}"/>
              </a:ext>
            </a:extLst>
          </p:cNvPr>
          <p:cNvSpPr txBox="1"/>
          <p:nvPr/>
        </p:nvSpPr>
        <p:spPr>
          <a:xfrm>
            <a:off x="5140345" y="729816"/>
            <a:ext cx="56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Wide Curl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0DF432-40FE-407A-937E-33C687117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4" y="1070061"/>
            <a:ext cx="7695871" cy="53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0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3BEB4B-7DCD-44BF-B3D1-7DC7B1DAF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7" y="1754122"/>
            <a:ext cx="5978770" cy="40779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64B327-19C0-4040-9E14-0B9DDC3AC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300" y="1754122"/>
            <a:ext cx="6010700" cy="4077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4E081C-E2B5-4331-B0A2-FD517FBDA8B2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북쪽 </a:t>
            </a:r>
            <a:r>
              <a:rPr lang="en-US" altLang="ko-KR" dirty="0"/>
              <a:t>– Bicep curl </a:t>
            </a:r>
            <a:r>
              <a:rPr lang="ko-KR" altLang="en-US" dirty="0"/>
              <a:t>안쪽</a:t>
            </a:r>
          </a:p>
        </p:txBody>
      </p:sp>
    </p:spTree>
    <p:extLst>
      <p:ext uri="{BB962C8B-B14F-4D97-AF65-F5344CB8AC3E}">
        <p14:creationId xmlns:p14="http://schemas.microsoft.com/office/powerpoint/2010/main" val="248805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A23125-705A-4BA3-AED2-EF236050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82" y="194376"/>
            <a:ext cx="4762500" cy="6086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B6306D-71EA-4A28-9B97-C63C91789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57" y="83289"/>
            <a:ext cx="4829175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9BA1C-C299-4BDF-B85D-CC9433C7C476}"/>
              </a:ext>
            </a:extLst>
          </p:cNvPr>
          <p:cNvSpPr txBox="1"/>
          <p:nvPr/>
        </p:nvSpPr>
        <p:spPr>
          <a:xfrm>
            <a:off x="3363432" y="6096185"/>
            <a:ext cx="56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Wide Curl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81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0C46B9-A55C-4965-B9FB-B1A6D22F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17" y="743978"/>
            <a:ext cx="2895519" cy="28169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8A5261-EBAC-414F-8276-7BEE0BC0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16" y="3560886"/>
            <a:ext cx="2895519" cy="2294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FFE149-46EB-41CC-8426-6F3E2E79F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9" y="681403"/>
            <a:ext cx="8016861" cy="5495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B56488-8BD3-4420-BD06-C75F85034D83}"/>
              </a:ext>
            </a:extLst>
          </p:cNvPr>
          <p:cNvSpPr txBox="1"/>
          <p:nvPr/>
        </p:nvSpPr>
        <p:spPr>
          <a:xfrm>
            <a:off x="5140345" y="729816"/>
            <a:ext cx="56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Standard Curl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764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4DE79B-8A67-4335-A168-7B38C8AC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98" y="409575"/>
            <a:ext cx="4800600" cy="6038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59F074-9EB1-4AAC-921B-46AE9F4A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604" y="170564"/>
            <a:ext cx="4810125" cy="613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74BD18-1D59-47A1-A8DD-82A98451F6DA}"/>
              </a:ext>
            </a:extLst>
          </p:cNvPr>
          <p:cNvSpPr txBox="1"/>
          <p:nvPr/>
        </p:nvSpPr>
        <p:spPr>
          <a:xfrm>
            <a:off x="3220098" y="6079093"/>
            <a:ext cx="56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Standard Curl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129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574542-574B-421A-8E2C-6DE94601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3429001"/>
            <a:ext cx="2901137" cy="25761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26CD07-88FD-4F78-8B5F-A82C6FA67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5" y="852853"/>
            <a:ext cx="2990295" cy="25761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20D415-472D-4B0B-B8E3-E11EEA441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33" y="1068429"/>
            <a:ext cx="7660706" cy="5213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3E524A-D38A-43B4-982F-260B0A3285D6}"/>
              </a:ext>
            </a:extLst>
          </p:cNvPr>
          <p:cNvSpPr txBox="1"/>
          <p:nvPr/>
        </p:nvSpPr>
        <p:spPr>
          <a:xfrm>
            <a:off x="5140345" y="729816"/>
            <a:ext cx="56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Close Curl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7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AA2C49-D457-4DF2-A0EC-8762D614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20" y="96911"/>
            <a:ext cx="4819650" cy="6238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7F0A91-EA85-4BF8-AF93-A3068ACDE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23" y="96911"/>
            <a:ext cx="4781550" cy="6381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D9C14-9EFE-41C5-BC46-5D4D44E24617}"/>
              </a:ext>
            </a:extLst>
          </p:cNvPr>
          <p:cNvSpPr txBox="1"/>
          <p:nvPr/>
        </p:nvSpPr>
        <p:spPr>
          <a:xfrm>
            <a:off x="3136828" y="5854709"/>
            <a:ext cx="56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Close Curl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999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BB79FD-F16B-4A4B-846E-BBF6A2B93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85" y="1179177"/>
            <a:ext cx="4051992" cy="42558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290E85-280E-4957-B487-12FAB70E9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" y="1262728"/>
            <a:ext cx="4051005" cy="4131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F95145-76BF-4382-A866-7C3E72C9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97" y="1131549"/>
            <a:ext cx="4051992" cy="4280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2000-0079-4EB7-B266-B96D12FE2464}"/>
              </a:ext>
            </a:extLst>
          </p:cNvPr>
          <p:cNvSpPr txBox="1"/>
          <p:nvPr/>
        </p:nvSpPr>
        <p:spPr>
          <a:xfrm>
            <a:off x="9516139" y="5865342"/>
            <a:ext cx="166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Close Curl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1BF90-F7F6-44C9-BF26-11069B5282C0}"/>
              </a:ext>
            </a:extLst>
          </p:cNvPr>
          <p:cNvSpPr txBox="1"/>
          <p:nvPr/>
        </p:nvSpPr>
        <p:spPr>
          <a:xfrm>
            <a:off x="5201695" y="5907955"/>
            <a:ext cx="166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Standard Curl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7CB05-2DB6-4904-8199-F14A449179F4}"/>
              </a:ext>
            </a:extLst>
          </p:cNvPr>
          <p:cNvSpPr txBox="1"/>
          <p:nvPr/>
        </p:nvSpPr>
        <p:spPr>
          <a:xfrm>
            <a:off x="1062086" y="5865342"/>
            <a:ext cx="166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Wide Curl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033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F4496E-80BC-40D1-BFFC-1E0D0159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" y="1174332"/>
            <a:ext cx="4061825" cy="4182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5F386A-31EA-46D2-8B8A-C2E898C73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728" y="1190848"/>
            <a:ext cx="4061826" cy="4151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29AD4B-D4BA-4E48-A27E-542C8566B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830" y="1030182"/>
            <a:ext cx="4007170" cy="43271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AEA175-CB2A-4AE9-B081-B6E1810E45DE}"/>
              </a:ext>
            </a:extLst>
          </p:cNvPr>
          <p:cNvSpPr txBox="1"/>
          <p:nvPr/>
        </p:nvSpPr>
        <p:spPr>
          <a:xfrm>
            <a:off x="9516139" y="5865342"/>
            <a:ext cx="166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Close Curl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44C059-E025-484A-9F25-C730A1B96F29}"/>
              </a:ext>
            </a:extLst>
          </p:cNvPr>
          <p:cNvSpPr txBox="1"/>
          <p:nvPr/>
        </p:nvSpPr>
        <p:spPr>
          <a:xfrm>
            <a:off x="5201695" y="5907955"/>
            <a:ext cx="166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Standard Curl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FA0A62-11E9-4152-8FA0-8BD24AF47F27}"/>
              </a:ext>
            </a:extLst>
          </p:cNvPr>
          <p:cNvSpPr txBox="1"/>
          <p:nvPr/>
        </p:nvSpPr>
        <p:spPr>
          <a:xfrm>
            <a:off x="1062086" y="5865342"/>
            <a:ext cx="166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Wide Curl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28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7989E5-3997-438F-9591-31ADF6B1C9D4}"/>
              </a:ext>
            </a:extLst>
          </p:cNvPr>
          <p:cNvSpPr txBox="1"/>
          <p:nvPr/>
        </p:nvSpPr>
        <p:spPr>
          <a:xfrm>
            <a:off x="1409700" y="589085"/>
            <a:ext cx="937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가정 </a:t>
            </a:r>
            <a:r>
              <a:rPr lang="en-US" altLang="ko-KR" sz="2000" dirty="0"/>
              <a:t>: 2D Trajectory </a:t>
            </a:r>
            <a:r>
              <a:rPr lang="ko-KR" altLang="en-US" sz="2000" dirty="0"/>
              <a:t>이미지와 실제 움직임 방향성 사이에 관계가 있을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48AAC-A762-4EAF-8844-F5B8A7CF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5" y="1147016"/>
            <a:ext cx="6457721" cy="5355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B7D96-149A-4D55-B9FF-394EC4134783}"/>
              </a:ext>
            </a:extLst>
          </p:cNvPr>
          <p:cNvSpPr txBox="1"/>
          <p:nvPr/>
        </p:nvSpPr>
        <p:spPr>
          <a:xfrm>
            <a:off x="5444592" y="1318764"/>
            <a:ext cx="5750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시작자세만 다를 뿐 </a:t>
            </a:r>
            <a:r>
              <a:rPr lang="en-US" altLang="ko-KR" dirty="0"/>
              <a:t>(0,0,1)</a:t>
            </a:r>
            <a:r>
              <a:rPr lang="ko-KR" altLang="en-US" dirty="0"/>
              <a:t>에서 측정 시 좌표계 상태는 </a:t>
            </a:r>
            <a:endParaRPr lang="en-US" altLang="ko-KR" dirty="0"/>
          </a:p>
          <a:p>
            <a:r>
              <a:rPr lang="ko-KR" altLang="en-US" dirty="0"/>
              <a:t>월드 좌표계와 일치함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모션 매트릭스를 통해 시작자세만 정의해준다면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이후의 움직임이 월드 좌표계 움직임과 </a:t>
            </a:r>
            <a:endParaRPr lang="en-US" altLang="ko-KR" dirty="0"/>
          </a:p>
          <a:p>
            <a:r>
              <a:rPr lang="ko-KR" altLang="en-US" dirty="0"/>
              <a:t>관련성이 있을 것으로 예상됨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CD3736-A3CF-4433-A9EA-0388F87F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92" y="3429000"/>
            <a:ext cx="6347532" cy="32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51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F18161-E95D-48E2-B3C9-6880F129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01" y="280054"/>
            <a:ext cx="9161211" cy="64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72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6E2D58-1A33-4CA3-A40F-B2A3AA348626}"/>
              </a:ext>
            </a:extLst>
          </p:cNvPr>
          <p:cNvSpPr txBox="1"/>
          <p:nvPr/>
        </p:nvSpPr>
        <p:spPr>
          <a:xfrm>
            <a:off x="1143000" y="571500"/>
            <a:ext cx="378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수직 움직임 분석</a:t>
            </a:r>
          </a:p>
        </p:txBody>
      </p:sp>
      <p:sp>
        <p:nvSpPr>
          <p:cNvPr id="5" name="순서도: 데이터 4">
            <a:extLst>
              <a:ext uri="{FF2B5EF4-FFF2-40B4-BE49-F238E27FC236}">
                <a16:creationId xmlns:a16="http://schemas.microsoft.com/office/drawing/2014/main" id="{D2EBAA01-CDB7-4BF8-A1E1-BF324BC5F848}"/>
              </a:ext>
            </a:extLst>
          </p:cNvPr>
          <p:cNvSpPr/>
          <p:nvPr/>
        </p:nvSpPr>
        <p:spPr>
          <a:xfrm>
            <a:off x="492370" y="2584938"/>
            <a:ext cx="3587261" cy="1855177"/>
          </a:xfrm>
          <a:prstGeom prst="flowChartInputOutpu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6FF3068-06C8-4B83-983E-3A28AA402C15}"/>
              </a:ext>
            </a:extLst>
          </p:cNvPr>
          <p:cNvCxnSpPr/>
          <p:nvPr/>
        </p:nvCxnSpPr>
        <p:spPr>
          <a:xfrm flipV="1">
            <a:off x="2286000" y="1481502"/>
            <a:ext cx="0" cy="1960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FDC01B-6E7D-40C4-BAF6-1F607B14E684}"/>
              </a:ext>
            </a:extLst>
          </p:cNvPr>
          <p:cNvCxnSpPr>
            <a:cxnSpLocks/>
          </p:cNvCxnSpPr>
          <p:nvPr/>
        </p:nvCxnSpPr>
        <p:spPr>
          <a:xfrm flipV="1">
            <a:off x="2286000" y="3428999"/>
            <a:ext cx="2054469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873409-02F9-4389-B8FC-EE84C6464C8B}"/>
              </a:ext>
            </a:extLst>
          </p:cNvPr>
          <p:cNvCxnSpPr>
            <a:cxnSpLocks/>
          </p:cNvCxnSpPr>
          <p:nvPr/>
        </p:nvCxnSpPr>
        <p:spPr>
          <a:xfrm flipH="1">
            <a:off x="1676399" y="3428999"/>
            <a:ext cx="609600" cy="1773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F3167A-6607-4220-991F-9EAEA2941F52}"/>
              </a:ext>
            </a:extLst>
          </p:cNvPr>
          <p:cNvSpPr txBox="1"/>
          <p:nvPr/>
        </p:nvSpPr>
        <p:spPr>
          <a:xfrm>
            <a:off x="1899138" y="49940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r>
              <a:rPr lang="ko-KR" altLang="en-US" dirty="0"/>
              <a:t>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804F1-B61E-476C-9553-3E9CA7C634DB}"/>
              </a:ext>
            </a:extLst>
          </p:cNvPr>
          <p:cNvSpPr txBox="1"/>
          <p:nvPr/>
        </p:nvSpPr>
        <p:spPr>
          <a:xfrm>
            <a:off x="4079631" y="286927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r>
              <a:rPr lang="ko-KR" altLang="en-US" dirty="0"/>
              <a:t>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A4DE5-EEF8-4BB2-907C-790A45322E4E}"/>
              </a:ext>
            </a:extLst>
          </p:cNvPr>
          <p:cNvSpPr txBox="1"/>
          <p:nvPr/>
        </p:nvSpPr>
        <p:spPr>
          <a:xfrm>
            <a:off x="2428142" y="147922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FFCAD-7BB8-42F4-A57D-DFC0596DBB70}"/>
              </a:ext>
            </a:extLst>
          </p:cNvPr>
          <p:cNvSpPr txBox="1"/>
          <p:nvPr/>
        </p:nvSpPr>
        <p:spPr>
          <a:xfrm>
            <a:off x="4750776" y="1872735"/>
            <a:ext cx="6855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센서의 월드 좌표계에 따라 사람이 서있는 지면이 </a:t>
            </a:r>
            <a:r>
              <a:rPr lang="en-US" altLang="ko-KR" dirty="0"/>
              <a:t>XY</a:t>
            </a:r>
            <a:r>
              <a:rPr lang="ko-KR" altLang="en-US" dirty="0"/>
              <a:t>평면이라고 할 때 위</a:t>
            </a:r>
            <a:r>
              <a:rPr lang="en-US" altLang="ko-KR" dirty="0"/>
              <a:t>, </a:t>
            </a:r>
            <a:r>
              <a:rPr lang="ko-KR" altLang="en-US" dirty="0"/>
              <a:t>아래의 수직 움직임은 </a:t>
            </a:r>
            <a:r>
              <a:rPr lang="en-US" altLang="ko-KR" dirty="0"/>
              <a:t>X,Y</a:t>
            </a:r>
            <a:r>
              <a:rPr lang="ko-KR" altLang="en-US" dirty="0"/>
              <a:t>축의 영향을 받음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6B4E0-3873-4A8C-8518-99BF5A4E5DC4}"/>
              </a:ext>
            </a:extLst>
          </p:cNvPr>
          <p:cNvSpPr txBox="1"/>
          <p:nvPr/>
        </p:nvSpPr>
        <p:spPr>
          <a:xfrm>
            <a:off x="5061438" y="3508048"/>
            <a:ext cx="663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서</a:t>
            </a:r>
            <a:r>
              <a:rPr lang="en-US" altLang="ko-KR" dirty="0"/>
              <a:t>, </a:t>
            </a:r>
            <a:r>
              <a:rPr lang="ko-KR" altLang="en-US" dirty="0"/>
              <a:t>남</a:t>
            </a:r>
            <a:r>
              <a:rPr lang="en-US" altLang="ko-KR" dirty="0"/>
              <a:t>, </a:t>
            </a:r>
            <a:r>
              <a:rPr lang="ko-KR" altLang="en-US" dirty="0"/>
              <a:t>북 </a:t>
            </a:r>
            <a:r>
              <a:rPr lang="en-US" altLang="ko-KR" dirty="0"/>
              <a:t>4</a:t>
            </a:r>
            <a:r>
              <a:rPr lang="ko-KR" altLang="en-US" dirty="0"/>
              <a:t>가지 방향에 따른 아래에서 위로의 팔 움직임을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90</a:t>
            </a:r>
            <a:r>
              <a:rPr lang="ko-KR" altLang="en-US" dirty="0"/>
              <a:t>도 정도 움직인 후 비교</a:t>
            </a:r>
          </a:p>
        </p:txBody>
      </p:sp>
    </p:spTree>
    <p:extLst>
      <p:ext uri="{BB962C8B-B14F-4D97-AF65-F5344CB8AC3E}">
        <p14:creationId xmlns:p14="http://schemas.microsoft.com/office/powerpoint/2010/main" val="309545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848A15-D097-406E-85BA-B578EC96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" y="1977656"/>
            <a:ext cx="6015286" cy="4032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B4E8FA-559B-4C89-AC64-066788231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230" y="1977656"/>
            <a:ext cx="5940056" cy="4032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56C57A-9163-464A-873C-AF90E5CE2506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북쪽 </a:t>
            </a:r>
            <a:r>
              <a:rPr lang="en-US" altLang="ko-KR" dirty="0"/>
              <a:t>– Bicep curl </a:t>
            </a:r>
            <a:r>
              <a:rPr lang="ko-KR" altLang="en-US" dirty="0"/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4539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3B6E38-2B27-4AF0-84FC-F695D541E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99" y="139028"/>
            <a:ext cx="3087876" cy="308787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E0F57C-0845-434E-9C22-340F049A0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79" y="183909"/>
            <a:ext cx="3126599" cy="313443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916C82-5C98-4CCD-8E11-868735003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63" y="3631096"/>
            <a:ext cx="3107012" cy="3107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78D700-3C04-407E-B9F6-840D0E756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37" y="3631096"/>
            <a:ext cx="3113641" cy="3121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85192C-9AC1-48E9-8449-C79C4BC6FEAB}"/>
              </a:ext>
            </a:extLst>
          </p:cNvPr>
          <p:cNvSpPr txBox="1"/>
          <p:nvPr/>
        </p:nvSpPr>
        <p:spPr>
          <a:xfrm>
            <a:off x="439615" y="1230923"/>
            <a:ext cx="85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북쪽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DE656-D46A-4A8F-BF33-FB0CFEAF0725}"/>
              </a:ext>
            </a:extLst>
          </p:cNvPr>
          <p:cNvSpPr txBox="1"/>
          <p:nvPr/>
        </p:nvSpPr>
        <p:spPr>
          <a:xfrm>
            <a:off x="372207" y="4981694"/>
            <a:ext cx="85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4B7BFC-7750-4B7B-8192-C840240D0FDB}"/>
              </a:ext>
            </a:extLst>
          </p:cNvPr>
          <p:cNvSpPr txBox="1"/>
          <p:nvPr/>
        </p:nvSpPr>
        <p:spPr>
          <a:xfrm>
            <a:off x="6551734" y="1313634"/>
            <a:ext cx="85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B23242-F0B3-422C-9E19-E632281CA382}"/>
              </a:ext>
            </a:extLst>
          </p:cNvPr>
          <p:cNvSpPr txBox="1"/>
          <p:nvPr/>
        </p:nvSpPr>
        <p:spPr>
          <a:xfrm>
            <a:off x="6572249" y="4974358"/>
            <a:ext cx="85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동쪽</a:t>
            </a:r>
          </a:p>
        </p:txBody>
      </p:sp>
    </p:spTree>
    <p:extLst>
      <p:ext uri="{BB962C8B-B14F-4D97-AF65-F5344CB8AC3E}">
        <p14:creationId xmlns:p14="http://schemas.microsoft.com/office/powerpoint/2010/main" val="3415312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F81A93-015F-44F0-8196-84A151D24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65" y="627321"/>
            <a:ext cx="5956470" cy="595647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2B6616F-849B-4C3B-8B58-1DF0E9B0E692}"/>
              </a:ext>
            </a:extLst>
          </p:cNvPr>
          <p:cNvCxnSpPr>
            <a:cxnSpLocks/>
          </p:cNvCxnSpPr>
          <p:nvPr/>
        </p:nvCxnSpPr>
        <p:spPr>
          <a:xfrm flipV="1">
            <a:off x="6088912" y="0"/>
            <a:ext cx="0" cy="69069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0933573-D924-459B-8696-B7909D088EB9}"/>
              </a:ext>
            </a:extLst>
          </p:cNvPr>
          <p:cNvCxnSpPr>
            <a:cxnSpLocks/>
          </p:cNvCxnSpPr>
          <p:nvPr/>
        </p:nvCxnSpPr>
        <p:spPr>
          <a:xfrm flipH="1">
            <a:off x="2371061" y="3605556"/>
            <a:ext cx="76767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EF464D-BC15-4190-A31D-E04C1C2AF913}"/>
              </a:ext>
            </a:extLst>
          </p:cNvPr>
          <p:cNvSpPr txBox="1"/>
          <p:nvPr/>
        </p:nvSpPr>
        <p:spPr>
          <a:xfrm>
            <a:off x="9195296" y="314764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북</a:t>
            </a:r>
            <a:r>
              <a:rPr lang="en-US" altLang="ko-KR" dirty="0"/>
              <a:t>(</a:t>
            </a:r>
            <a:r>
              <a:rPr lang="ko-KR" altLang="en-US" dirty="0"/>
              <a:t>앞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ECA9D-AB6A-4E83-A75B-D0F4DAF94ACD}"/>
              </a:ext>
            </a:extLst>
          </p:cNvPr>
          <p:cNvSpPr txBox="1"/>
          <p:nvPr/>
        </p:nvSpPr>
        <p:spPr>
          <a:xfrm>
            <a:off x="6088912" y="2019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</a:t>
            </a:r>
            <a:r>
              <a:rPr lang="en-US" altLang="ko-KR" dirty="0"/>
              <a:t>(</a:t>
            </a:r>
            <a:r>
              <a:rPr lang="ko-KR" altLang="en-US" dirty="0"/>
              <a:t>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5DF2E1-E3D8-4532-BD11-AD66D0417153}"/>
              </a:ext>
            </a:extLst>
          </p:cNvPr>
          <p:cNvSpPr txBox="1"/>
          <p:nvPr/>
        </p:nvSpPr>
        <p:spPr>
          <a:xfrm>
            <a:off x="6118479" y="65376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</a:t>
            </a:r>
            <a:r>
              <a:rPr lang="en-US" altLang="ko-KR" dirty="0"/>
              <a:t>(</a:t>
            </a:r>
            <a:r>
              <a:rPr lang="ko-KR" altLang="en-US" dirty="0"/>
              <a:t>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26C112-2E93-47CD-B8CB-E1E66896DF4A}"/>
              </a:ext>
            </a:extLst>
          </p:cNvPr>
          <p:cNvSpPr txBox="1"/>
          <p:nvPr/>
        </p:nvSpPr>
        <p:spPr>
          <a:xfrm>
            <a:off x="2297354" y="31124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(</a:t>
            </a:r>
            <a:r>
              <a:rPr lang="ko-KR" altLang="en-US" dirty="0"/>
              <a:t>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292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DB077-4887-4234-A504-F50CD1459C1E}"/>
              </a:ext>
            </a:extLst>
          </p:cNvPr>
          <p:cNvSpPr txBox="1"/>
          <p:nvPr/>
        </p:nvSpPr>
        <p:spPr>
          <a:xfrm>
            <a:off x="1143000" y="571500"/>
            <a:ext cx="378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수평 움직임 분석</a:t>
            </a:r>
          </a:p>
        </p:txBody>
      </p:sp>
      <p:sp>
        <p:nvSpPr>
          <p:cNvPr id="5" name="화살표: 원형 4">
            <a:extLst>
              <a:ext uri="{FF2B5EF4-FFF2-40B4-BE49-F238E27FC236}">
                <a16:creationId xmlns:a16="http://schemas.microsoft.com/office/drawing/2014/main" id="{A077A41F-4137-416D-AEFC-AA8C6905E681}"/>
              </a:ext>
            </a:extLst>
          </p:cNvPr>
          <p:cNvSpPr/>
          <p:nvPr/>
        </p:nvSpPr>
        <p:spPr>
          <a:xfrm rot="201794">
            <a:off x="782515" y="1273401"/>
            <a:ext cx="2927838" cy="2681654"/>
          </a:xfrm>
          <a:prstGeom prst="circular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화살표: 원형 5">
            <a:extLst>
              <a:ext uri="{FF2B5EF4-FFF2-40B4-BE49-F238E27FC236}">
                <a16:creationId xmlns:a16="http://schemas.microsoft.com/office/drawing/2014/main" id="{F8C33859-5DC2-485D-9DB8-EA249C2DB531}"/>
              </a:ext>
            </a:extLst>
          </p:cNvPr>
          <p:cNvSpPr/>
          <p:nvPr/>
        </p:nvSpPr>
        <p:spPr>
          <a:xfrm rot="10800000" flipV="1">
            <a:off x="858655" y="3489525"/>
            <a:ext cx="2927838" cy="3368475"/>
          </a:xfrm>
          <a:prstGeom prst="circular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57B2A-0C32-4859-BA2D-69F8ADF9DA0D}"/>
              </a:ext>
            </a:extLst>
          </p:cNvPr>
          <p:cNvSpPr txBox="1"/>
          <p:nvPr/>
        </p:nvSpPr>
        <p:spPr>
          <a:xfrm>
            <a:off x="4466493" y="1845846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왼쪽에서 오른쪽으로 움직이는 시계방향 회전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06E46-BDC0-49B7-9653-7F3A5EEC03C0}"/>
              </a:ext>
            </a:extLst>
          </p:cNvPr>
          <p:cNvSpPr txBox="1"/>
          <p:nvPr/>
        </p:nvSpPr>
        <p:spPr>
          <a:xfrm>
            <a:off x="4466493" y="4232003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오른쪽에서 왼쪽으로 움직이는 반시계방향 회전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5DB8D-DACC-43E4-8CE7-EFEAA2DC7CAF}"/>
              </a:ext>
            </a:extLst>
          </p:cNvPr>
          <p:cNvSpPr txBox="1"/>
          <p:nvPr/>
        </p:nvSpPr>
        <p:spPr>
          <a:xfrm>
            <a:off x="5108331" y="764931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우로 움직이는 수평 움직임은 </a:t>
            </a:r>
            <a:r>
              <a:rPr lang="en-US" altLang="ko-KR" dirty="0"/>
              <a:t>Z</a:t>
            </a:r>
            <a:r>
              <a:rPr lang="ko-KR" altLang="en-US" dirty="0"/>
              <a:t>축의 영향만 받음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BA94CE52-326A-4051-A50B-267CDDD6E61E}"/>
              </a:ext>
            </a:extLst>
          </p:cNvPr>
          <p:cNvSpPr/>
          <p:nvPr/>
        </p:nvSpPr>
        <p:spPr>
          <a:xfrm>
            <a:off x="2118945" y="2708031"/>
            <a:ext cx="254977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C052A372-0C32-49AC-B4D7-4D7FB4798AA4}"/>
              </a:ext>
            </a:extLst>
          </p:cNvPr>
          <p:cNvSpPr/>
          <p:nvPr/>
        </p:nvSpPr>
        <p:spPr>
          <a:xfrm>
            <a:off x="2195084" y="5219714"/>
            <a:ext cx="254977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17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7D8130-1C4F-4C3C-A949-BEB21C053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2" y="165219"/>
            <a:ext cx="5125165" cy="5296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39EFD-4DDE-4572-A0D7-BED1A92E9156}"/>
              </a:ext>
            </a:extLst>
          </p:cNvPr>
          <p:cNvSpPr txBox="1"/>
          <p:nvPr/>
        </p:nvSpPr>
        <p:spPr>
          <a:xfrm>
            <a:off x="1088779" y="5461858"/>
            <a:ext cx="4035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오른쪽에서 왼쪽으로 움직이는 회전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시계방향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B1A69F-0929-4DF1-B533-13329D3F9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00" y="255718"/>
            <a:ext cx="4906060" cy="5115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C4BDF8-2B96-4168-934F-9218BCBBADC3}"/>
              </a:ext>
            </a:extLst>
          </p:cNvPr>
          <p:cNvSpPr txBox="1"/>
          <p:nvPr/>
        </p:nvSpPr>
        <p:spPr>
          <a:xfrm>
            <a:off x="6929802" y="5461858"/>
            <a:ext cx="4035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왼쪽에서 오른쪽으로 움직이는 회전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반시계방향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F1E8A-C7B5-4772-B621-DFCF563D117E}"/>
              </a:ext>
            </a:extLst>
          </p:cNvPr>
          <p:cNvSpPr txBox="1"/>
          <p:nvPr/>
        </p:nvSpPr>
        <p:spPr>
          <a:xfrm>
            <a:off x="4501662" y="229917"/>
            <a:ext cx="282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원하던 회전방향과 반대</a:t>
            </a:r>
          </a:p>
        </p:txBody>
      </p:sp>
    </p:spTree>
    <p:extLst>
      <p:ext uri="{BB962C8B-B14F-4D97-AF65-F5344CB8AC3E}">
        <p14:creationId xmlns:p14="http://schemas.microsoft.com/office/powerpoint/2010/main" val="2373354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FAB787-B8FB-4969-A766-19CE458E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576" y="1724194"/>
            <a:ext cx="4473295" cy="4059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700AA2-6999-4A59-8553-15E7D0660D5D}"/>
              </a:ext>
            </a:extLst>
          </p:cNvPr>
          <p:cNvSpPr txBox="1"/>
          <p:nvPr/>
        </p:nvSpPr>
        <p:spPr>
          <a:xfrm>
            <a:off x="3680576" y="553172"/>
            <a:ext cx="43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Trajectory</a:t>
            </a:r>
            <a:r>
              <a:rPr lang="ko-KR" altLang="en-US" dirty="0"/>
              <a:t>의 위아래를 뒤집어서 생각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DDBE49-E97C-4D1F-9483-2D2F77A12E7F}"/>
              </a:ext>
            </a:extLst>
          </p:cNvPr>
          <p:cNvCxnSpPr>
            <a:cxnSpLocks/>
          </p:cNvCxnSpPr>
          <p:nvPr/>
        </p:nvCxnSpPr>
        <p:spPr>
          <a:xfrm flipH="1">
            <a:off x="3355800" y="3763818"/>
            <a:ext cx="51375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763970-23A3-4B33-9565-906056D4599A}"/>
              </a:ext>
            </a:extLst>
          </p:cNvPr>
          <p:cNvCxnSpPr>
            <a:cxnSpLocks/>
          </p:cNvCxnSpPr>
          <p:nvPr/>
        </p:nvCxnSpPr>
        <p:spPr>
          <a:xfrm>
            <a:off x="6013938" y="1541043"/>
            <a:ext cx="7362" cy="44258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9100CF-4B9B-4DEE-A010-2AF4B4BE5B64}"/>
              </a:ext>
            </a:extLst>
          </p:cNvPr>
          <p:cNvSpPr txBox="1"/>
          <p:nvPr/>
        </p:nvSpPr>
        <p:spPr>
          <a:xfrm>
            <a:off x="6096000" y="58390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</a:t>
            </a:r>
            <a:r>
              <a:rPr lang="en-US" altLang="ko-KR" dirty="0"/>
              <a:t>(</a:t>
            </a:r>
            <a:r>
              <a:rPr lang="ko-KR" altLang="en-US" dirty="0"/>
              <a:t>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0FAFA8-2A97-4319-84D0-075DCDB40F03}"/>
              </a:ext>
            </a:extLst>
          </p:cNvPr>
          <p:cNvSpPr txBox="1"/>
          <p:nvPr/>
        </p:nvSpPr>
        <p:spPr>
          <a:xfrm>
            <a:off x="8173683" y="38745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북</a:t>
            </a:r>
            <a:r>
              <a:rPr lang="en-US" altLang="ko-KR" dirty="0"/>
              <a:t>(</a:t>
            </a:r>
            <a:r>
              <a:rPr lang="ko-KR" altLang="en-US" dirty="0"/>
              <a:t>앞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FAB7-C645-433B-997A-1DDF5DB54BA1}"/>
              </a:ext>
            </a:extLst>
          </p:cNvPr>
          <p:cNvSpPr txBox="1"/>
          <p:nvPr/>
        </p:nvSpPr>
        <p:spPr>
          <a:xfrm>
            <a:off x="6096000" y="1260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</a:t>
            </a:r>
            <a:r>
              <a:rPr lang="en-US" altLang="ko-KR" dirty="0"/>
              <a:t>(</a:t>
            </a:r>
            <a:r>
              <a:rPr lang="ko-KR" altLang="en-US" dirty="0"/>
              <a:t>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F81410-E790-4AC9-A56F-CD4B19C1541D}"/>
              </a:ext>
            </a:extLst>
          </p:cNvPr>
          <p:cNvSpPr txBox="1"/>
          <p:nvPr/>
        </p:nvSpPr>
        <p:spPr>
          <a:xfrm>
            <a:off x="2883878" y="38745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</a:t>
            </a:r>
            <a:r>
              <a:rPr lang="en-US" altLang="ko-KR" dirty="0"/>
              <a:t>(</a:t>
            </a:r>
            <a:r>
              <a:rPr lang="ko-KR" altLang="en-US" dirty="0"/>
              <a:t>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D7A1C-2341-438C-95D5-4295A6910961}"/>
              </a:ext>
            </a:extLst>
          </p:cNvPr>
          <p:cNvSpPr txBox="1"/>
          <p:nvPr/>
        </p:nvSpPr>
        <p:spPr>
          <a:xfrm>
            <a:off x="659278" y="737838"/>
            <a:ext cx="280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위에서 바라보는 </a:t>
            </a:r>
            <a:endParaRPr lang="en-US" altLang="ko-KR" dirty="0"/>
          </a:p>
          <a:p>
            <a:pPr algn="ctr"/>
            <a:r>
              <a:rPr lang="en-US" altLang="ko-KR" dirty="0"/>
              <a:t>Top View </a:t>
            </a:r>
            <a:r>
              <a:rPr lang="ko-KR" altLang="en-US" dirty="0"/>
              <a:t>시점과 일치함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CD7E49-0946-46A9-860B-04780B4665C9}"/>
              </a:ext>
            </a:extLst>
          </p:cNvPr>
          <p:cNvSpPr txBox="1"/>
          <p:nvPr/>
        </p:nvSpPr>
        <p:spPr>
          <a:xfrm>
            <a:off x="4677508" y="3947746"/>
            <a:ext cx="485007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90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591B60-22AD-49AD-A110-085546396B6D}"/>
              </a:ext>
            </a:extLst>
          </p:cNvPr>
          <p:cNvSpPr txBox="1"/>
          <p:nvPr/>
        </p:nvSpPr>
        <p:spPr>
          <a:xfrm>
            <a:off x="6170702" y="4559697"/>
            <a:ext cx="485007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55E5CC-39E6-444B-8351-28D020505295}"/>
              </a:ext>
            </a:extLst>
          </p:cNvPr>
          <p:cNvSpPr txBox="1"/>
          <p:nvPr/>
        </p:nvSpPr>
        <p:spPr>
          <a:xfrm>
            <a:off x="7010870" y="3946970"/>
            <a:ext cx="485007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624179-A45E-4071-94F7-EFF0FD83C9BF}"/>
              </a:ext>
            </a:extLst>
          </p:cNvPr>
          <p:cNvSpPr txBox="1"/>
          <p:nvPr/>
        </p:nvSpPr>
        <p:spPr>
          <a:xfrm>
            <a:off x="5542519" y="2559342"/>
            <a:ext cx="485007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4EE79-57FB-4077-A2FF-DFB8491CD4C8}"/>
              </a:ext>
            </a:extLst>
          </p:cNvPr>
          <p:cNvSpPr txBox="1"/>
          <p:nvPr/>
        </p:nvSpPr>
        <p:spPr>
          <a:xfrm>
            <a:off x="2977940" y="3317033"/>
            <a:ext cx="65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6213D2-B731-49A1-A65A-6810500B2AA5}"/>
              </a:ext>
            </a:extLst>
          </p:cNvPr>
          <p:cNvSpPr txBox="1"/>
          <p:nvPr/>
        </p:nvSpPr>
        <p:spPr>
          <a:xfrm>
            <a:off x="5326516" y="5839073"/>
            <a:ext cx="65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16560-133F-40E6-87A1-D46AF467BA43}"/>
              </a:ext>
            </a:extLst>
          </p:cNvPr>
          <p:cNvSpPr txBox="1"/>
          <p:nvPr/>
        </p:nvSpPr>
        <p:spPr>
          <a:xfrm>
            <a:off x="5363866" y="1260920"/>
            <a:ext cx="65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15F5-10C4-4E04-ABCF-30A6A0A8CED4}"/>
              </a:ext>
            </a:extLst>
          </p:cNvPr>
          <p:cNvSpPr txBox="1"/>
          <p:nvPr/>
        </p:nvSpPr>
        <p:spPr>
          <a:xfrm>
            <a:off x="8281094" y="3283758"/>
            <a:ext cx="65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37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BAB5DF-739D-4FF7-B1E2-50B94DE7FBFB}"/>
              </a:ext>
            </a:extLst>
          </p:cNvPr>
          <p:cNvSpPr txBox="1"/>
          <p:nvPr/>
        </p:nvSpPr>
        <p:spPr>
          <a:xfrm>
            <a:off x="429683" y="346348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수직 움직임을 다양한 조건에서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CF0253-50C2-4D05-8EC1-C530E7646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2" y="1797996"/>
            <a:ext cx="2374248" cy="4880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A6A945-6F55-42B1-B072-E5DF333A5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69" y="1797996"/>
            <a:ext cx="2374248" cy="4880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80375D-E79D-4C58-ADF1-E75E64D1832F}"/>
              </a:ext>
            </a:extLst>
          </p:cNvPr>
          <p:cNvSpPr txBox="1"/>
          <p:nvPr/>
        </p:nvSpPr>
        <p:spPr>
          <a:xfrm>
            <a:off x="535334" y="1012035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부착 방향이 다른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6F31E-3F24-4032-B2B8-175E7AD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75074" y="2576144"/>
            <a:ext cx="3286061" cy="3286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8A1FEA-0EC0-49DB-9488-121FE235B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666823" y="2576144"/>
            <a:ext cx="3286061" cy="32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93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BAB5DF-739D-4FF7-B1E2-50B94DE7FBFB}"/>
              </a:ext>
            </a:extLst>
          </p:cNvPr>
          <p:cNvSpPr txBox="1"/>
          <p:nvPr/>
        </p:nvSpPr>
        <p:spPr>
          <a:xfrm>
            <a:off x="429683" y="346348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수직 움직임을 다양한 조건에서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0375D-E79D-4C58-ADF1-E75E64D1832F}"/>
              </a:ext>
            </a:extLst>
          </p:cNvPr>
          <p:cNvSpPr txBox="1"/>
          <p:nvPr/>
        </p:nvSpPr>
        <p:spPr>
          <a:xfrm>
            <a:off x="535334" y="1012035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부착 위치와 방향이 다른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AA793C-DEB1-4EA6-AE30-BEA491126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15" y="1607382"/>
            <a:ext cx="2451669" cy="5039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608C7E-5734-45B4-9FD2-3607EA34C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67" y="1607380"/>
            <a:ext cx="2451668" cy="5039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BF7A62-190E-4028-9E8F-6E64B773B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18" y="1607381"/>
            <a:ext cx="2451668" cy="50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57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BAB5DF-739D-4FF7-B1E2-50B94DE7FBFB}"/>
              </a:ext>
            </a:extLst>
          </p:cNvPr>
          <p:cNvSpPr txBox="1"/>
          <p:nvPr/>
        </p:nvSpPr>
        <p:spPr>
          <a:xfrm>
            <a:off x="429683" y="346348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수직 움직임을 다양한 조건에서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0375D-E79D-4C58-ADF1-E75E64D1832F}"/>
              </a:ext>
            </a:extLst>
          </p:cNvPr>
          <p:cNvSpPr txBox="1"/>
          <p:nvPr/>
        </p:nvSpPr>
        <p:spPr>
          <a:xfrm>
            <a:off x="535334" y="1012035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부착 위치와 방향이 다른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93D93B-2860-433C-BBD3-68AD061F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1978269"/>
            <a:ext cx="3989446" cy="3989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863A08-A99F-495E-8AD1-3E070C42C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70322" y="1978268"/>
            <a:ext cx="3978239" cy="39894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74D57F-23A1-428E-850C-1D9A9953E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124609" y="1978267"/>
            <a:ext cx="4000652" cy="39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C852C-FE2E-4999-87BD-3640E50F3D40}"/>
              </a:ext>
            </a:extLst>
          </p:cNvPr>
          <p:cNvSpPr txBox="1"/>
          <p:nvPr/>
        </p:nvSpPr>
        <p:spPr>
          <a:xfrm>
            <a:off x="2113084" y="292253"/>
            <a:ext cx="796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Trajectory</a:t>
            </a:r>
            <a:r>
              <a:rPr lang="ko-KR" altLang="en-US" dirty="0"/>
              <a:t>를 실제 동작으로 연결시키기 위해서는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정면 방향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특정 신체 부위로 한정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008A5-1594-4406-8147-6A7F4119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677" y="1871367"/>
            <a:ext cx="3300620" cy="3300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3204D9-275E-4071-81EB-242CDA7A6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28" y="1657528"/>
            <a:ext cx="4737349" cy="3889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0A681B-C687-4EEA-83F0-1D808B3A43F8}"/>
              </a:ext>
            </a:extLst>
          </p:cNvPr>
          <p:cNvSpPr txBox="1"/>
          <p:nvPr/>
        </p:nvSpPr>
        <p:spPr>
          <a:xfrm>
            <a:off x="1677011" y="5760545"/>
            <a:ext cx="850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북쪽으로 팔을 올리는 움직임과 남쪽으로 팔을 내리는 움직임의 패턴이 같음</a:t>
            </a:r>
          </a:p>
        </p:txBody>
      </p:sp>
    </p:spTree>
    <p:extLst>
      <p:ext uri="{BB962C8B-B14F-4D97-AF65-F5344CB8AC3E}">
        <p14:creationId xmlns:p14="http://schemas.microsoft.com/office/powerpoint/2010/main" val="2542832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AF184A-763B-4EC4-9F45-DDABB7310EBF}"/>
              </a:ext>
            </a:extLst>
          </p:cNvPr>
          <p:cNvSpPr txBox="1"/>
          <p:nvPr/>
        </p:nvSpPr>
        <p:spPr>
          <a:xfrm>
            <a:off x="2535115" y="367858"/>
            <a:ext cx="733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신체부위 마다 움직임 범위가 제한적이기 때문에 구별이 가능할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D656BC-A5A5-4A13-B2D5-494203275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43583" y="1463003"/>
            <a:ext cx="4771961" cy="4454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326760-5811-4EA9-823C-11C56581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00257" y="1463003"/>
            <a:ext cx="4584392" cy="445422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DCD78C9-B64B-42F4-8B6D-A090CE8DFFDA}"/>
              </a:ext>
            </a:extLst>
          </p:cNvPr>
          <p:cNvCxnSpPr>
            <a:cxnSpLocks/>
          </p:cNvCxnSpPr>
          <p:nvPr/>
        </p:nvCxnSpPr>
        <p:spPr>
          <a:xfrm flipH="1">
            <a:off x="413238" y="3696597"/>
            <a:ext cx="52400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E73F58-0CA2-480B-BB9E-0B8939895D7D}"/>
              </a:ext>
            </a:extLst>
          </p:cNvPr>
          <p:cNvCxnSpPr>
            <a:cxnSpLocks/>
          </p:cNvCxnSpPr>
          <p:nvPr/>
        </p:nvCxnSpPr>
        <p:spPr>
          <a:xfrm>
            <a:off x="3173860" y="1473822"/>
            <a:ext cx="0" cy="48512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031020-49B2-4A38-8387-6D01F083659E}"/>
              </a:ext>
            </a:extLst>
          </p:cNvPr>
          <p:cNvCxnSpPr>
            <a:cxnSpLocks/>
          </p:cNvCxnSpPr>
          <p:nvPr/>
        </p:nvCxnSpPr>
        <p:spPr>
          <a:xfrm flipH="1">
            <a:off x="6201507" y="3676979"/>
            <a:ext cx="52400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A3F942B-B317-4D2C-9CBF-8A762319538B}"/>
              </a:ext>
            </a:extLst>
          </p:cNvPr>
          <p:cNvCxnSpPr>
            <a:cxnSpLocks/>
          </p:cNvCxnSpPr>
          <p:nvPr/>
        </p:nvCxnSpPr>
        <p:spPr>
          <a:xfrm>
            <a:off x="8962129" y="1454204"/>
            <a:ext cx="0" cy="48512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B745CE-7C80-4AA2-8BA7-A15CBB9FFD26}"/>
              </a:ext>
            </a:extLst>
          </p:cNvPr>
          <p:cNvSpPr txBox="1"/>
          <p:nvPr/>
        </p:nvSpPr>
        <p:spPr>
          <a:xfrm>
            <a:off x="3692768" y="905608"/>
            <a:ext cx="5240053" cy="36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북동쪽을 바라보는 상태에서의 양팔 움직임 범위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7556A0-C933-4A0F-AC67-708A34E788CA}"/>
              </a:ext>
            </a:extLst>
          </p:cNvPr>
          <p:cNvCxnSpPr>
            <a:cxnSpLocks/>
          </p:cNvCxnSpPr>
          <p:nvPr/>
        </p:nvCxnSpPr>
        <p:spPr>
          <a:xfrm>
            <a:off x="3190540" y="3701562"/>
            <a:ext cx="2542045" cy="247943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4E09FD4-258A-44BC-B6F3-8648201561FD}"/>
              </a:ext>
            </a:extLst>
          </p:cNvPr>
          <p:cNvCxnSpPr>
            <a:cxnSpLocks/>
          </p:cNvCxnSpPr>
          <p:nvPr/>
        </p:nvCxnSpPr>
        <p:spPr>
          <a:xfrm>
            <a:off x="8978808" y="3696597"/>
            <a:ext cx="2542045" cy="247943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FBDC0C-D82E-4B36-9EFC-894A5E0A1752}"/>
              </a:ext>
            </a:extLst>
          </p:cNvPr>
          <p:cNvSpPr txBox="1"/>
          <p:nvPr/>
        </p:nvSpPr>
        <p:spPr>
          <a:xfrm>
            <a:off x="952498" y="6441793"/>
            <a:ext cx="45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왼팔을 최대한 뒤로 </a:t>
            </a:r>
            <a:r>
              <a:rPr lang="ko-KR" altLang="en-US"/>
              <a:t>뻗어서 위아래로 동작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2F84D1-0DA3-4530-B272-4736188AD748}"/>
              </a:ext>
            </a:extLst>
          </p:cNvPr>
          <p:cNvSpPr txBox="1"/>
          <p:nvPr/>
        </p:nvSpPr>
        <p:spPr>
          <a:xfrm>
            <a:off x="6479350" y="6441793"/>
            <a:ext cx="490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오른팔을 </a:t>
            </a:r>
            <a:r>
              <a:rPr lang="ko-KR" altLang="en-US" dirty="0"/>
              <a:t>최대한 뒤로 </a:t>
            </a:r>
            <a:r>
              <a:rPr lang="ko-KR" altLang="en-US"/>
              <a:t>뻗어서 위아래로 동작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97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6A490-128C-4B58-8329-9D0B1280FFCE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북쪽 </a:t>
            </a:r>
            <a:r>
              <a:rPr lang="en-US" altLang="ko-KR" dirty="0"/>
              <a:t>– Bicep curl </a:t>
            </a:r>
            <a:r>
              <a:rPr lang="ko-KR" altLang="en-US" dirty="0"/>
              <a:t>바깥쪽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C0405-275A-4A44-B72E-293CA2EB1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7" y="1754122"/>
            <a:ext cx="5877780" cy="4077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3F43F0-F241-4399-984A-22884B247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85" y="1754122"/>
            <a:ext cx="5972588" cy="40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5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2C95ED-B8C8-4ADA-90C0-2FB7D0E3381D}"/>
              </a:ext>
            </a:extLst>
          </p:cNvPr>
          <p:cNvGrpSpPr/>
          <p:nvPr/>
        </p:nvGrpSpPr>
        <p:grpSpPr>
          <a:xfrm>
            <a:off x="0" y="1711668"/>
            <a:ext cx="6954503" cy="4947485"/>
            <a:chOff x="2710492" y="1827127"/>
            <a:chExt cx="6954503" cy="494748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64BC1E-CA79-420E-AD60-737A3F456248}"/>
                </a:ext>
              </a:extLst>
            </p:cNvPr>
            <p:cNvGrpSpPr/>
            <p:nvPr/>
          </p:nvGrpSpPr>
          <p:grpSpPr>
            <a:xfrm>
              <a:off x="2710492" y="1827127"/>
              <a:ext cx="6954503" cy="4947485"/>
              <a:chOff x="1626578" y="768551"/>
              <a:chExt cx="6954503" cy="494748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E437A4A-E859-4A88-BE7F-F6EF14F4F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4584" y="1215261"/>
                <a:ext cx="4112375" cy="4112375"/>
              </a:xfrm>
              <a:prstGeom prst="rect">
                <a:avLst/>
              </a:prstGeom>
            </p:spPr>
          </p:pic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4E5B260A-9BE3-4254-8C45-336DF754E3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8500" y="3271449"/>
                <a:ext cx="5137569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78006615-BF3E-4383-8961-8C5BF1B59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6638" y="1048674"/>
                <a:ext cx="7362" cy="442581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5E4C54-8B35-4FFF-9B83-5EF77F0D4CEF}"/>
                  </a:ext>
                </a:extLst>
              </p:cNvPr>
              <p:cNvSpPr txBox="1"/>
              <p:nvPr/>
            </p:nvSpPr>
            <p:spPr>
              <a:xfrm>
                <a:off x="4838700" y="534670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동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오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76D6D-8272-4AA3-A316-91B656B430D1}"/>
                  </a:ext>
                </a:extLst>
              </p:cNvPr>
              <p:cNvSpPr txBox="1"/>
              <p:nvPr/>
            </p:nvSpPr>
            <p:spPr>
              <a:xfrm>
                <a:off x="6916383" y="338217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북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앞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4FE692-01A1-43AC-91C9-0277ADD7B67A}"/>
                  </a:ext>
                </a:extLst>
              </p:cNvPr>
              <p:cNvSpPr txBox="1"/>
              <p:nvPr/>
            </p:nvSpPr>
            <p:spPr>
              <a:xfrm>
                <a:off x="4838700" y="76855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왼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774D6-E5A1-4743-8EDC-02CC2B633DD2}"/>
                  </a:ext>
                </a:extLst>
              </p:cNvPr>
              <p:cNvSpPr txBox="1"/>
              <p:nvPr/>
            </p:nvSpPr>
            <p:spPr>
              <a:xfrm>
                <a:off x="1626578" y="338217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남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뒤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C59CD8-7B52-4711-88FB-510251B43E10}"/>
                  </a:ext>
                </a:extLst>
              </p:cNvPr>
              <p:cNvSpPr txBox="1"/>
              <p:nvPr/>
            </p:nvSpPr>
            <p:spPr>
              <a:xfrm>
                <a:off x="3420208" y="3455377"/>
                <a:ext cx="485007" cy="369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90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6A79F8-5262-4258-BFD9-C2172BE24659}"/>
                  </a:ext>
                </a:extLst>
              </p:cNvPr>
              <p:cNvSpPr txBox="1"/>
              <p:nvPr/>
            </p:nvSpPr>
            <p:spPr>
              <a:xfrm>
                <a:off x="4913402" y="4067328"/>
                <a:ext cx="485007" cy="369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90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89521-FAB8-4860-8694-C3AC092960B9}"/>
                  </a:ext>
                </a:extLst>
              </p:cNvPr>
              <p:cNvSpPr txBox="1"/>
              <p:nvPr/>
            </p:nvSpPr>
            <p:spPr>
              <a:xfrm>
                <a:off x="5753570" y="3454601"/>
                <a:ext cx="485007" cy="369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90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62CBD3-8FC1-4F86-A74D-4367EDA548C5}"/>
                  </a:ext>
                </a:extLst>
              </p:cNvPr>
              <p:cNvSpPr txBox="1"/>
              <p:nvPr/>
            </p:nvSpPr>
            <p:spPr>
              <a:xfrm>
                <a:off x="4285219" y="2066973"/>
                <a:ext cx="485007" cy="369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90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02392D-9797-45B6-B528-03AA535DC27E}"/>
                  </a:ext>
                </a:extLst>
              </p:cNvPr>
              <p:cNvSpPr txBox="1"/>
              <p:nvPr/>
            </p:nvSpPr>
            <p:spPr>
              <a:xfrm>
                <a:off x="1720640" y="2824664"/>
                <a:ext cx="650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180</a:t>
                </a:r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47F91C-6328-4627-B1DE-415060F042AA}"/>
                  </a:ext>
                </a:extLst>
              </p:cNvPr>
              <p:cNvSpPr txBox="1"/>
              <p:nvPr/>
            </p:nvSpPr>
            <p:spPr>
              <a:xfrm>
                <a:off x="4069216" y="5346704"/>
                <a:ext cx="650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180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EFE1E7-5D2A-46FC-ADC4-7B6A0097FB6D}"/>
                  </a:ext>
                </a:extLst>
              </p:cNvPr>
              <p:cNvSpPr txBox="1"/>
              <p:nvPr/>
            </p:nvSpPr>
            <p:spPr>
              <a:xfrm>
                <a:off x="4106566" y="768551"/>
                <a:ext cx="650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180</a:t>
                </a:r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D903EB-F523-472A-9C9B-A17FC4D107C5}"/>
                  </a:ext>
                </a:extLst>
              </p:cNvPr>
              <p:cNvSpPr txBox="1"/>
              <p:nvPr/>
            </p:nvSpPr>
            <p:spPr>
              <a:xfrm>
                <a:off x="6837335" y="2830893"/>
                <a:ext cx="650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180</a:t>
                </a:r>
                <a:endParaRPr lang="ko-KR" altLang="en-US" dirty="0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16C010F1-D437-4E20-AB3D-A0A4EBC79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4000" y="3251032"/>
                <a:ext cx="3817081" cy="47853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부분 원형 1">
              <a:extLst>
                <a:ext uri="{FF2B5EF4-FFF2-40B4-BE49-F238E27FC236}">
                  <a16:creationId xmlns:a16="http://schemas.microsoft.com/office/drawing/2014/main" id="{12CEEF75-B12B-486A-BA84-35A3105EF2FF}"/>
                </a:ext>
              </a:extLst>
            </p:cNvPr>
            <p:cNvSpPr/>
            <p:nvPr/>
          </p:nvSpPr>
          <p:spPr>
            <a:xfrm rot="12302807">
              <a:off x="3889748" y="2593968"/>
              <a:ext cx="3930223" cy="3526986"/>
            </a:xfrm>
            <a:prstGeom prst="pie">
              <a:avLst>
                <a:gd name="adj1" fmla="val 3821739"/>
                <a:gd name="adj2" fmla="val 17782027"/>
              </a:avLst>
            </a:prstGeom>
            <a:solidFill>
              <a:srgbClr val="7030A0">
                <a:alpha val="4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3C8F0F-AB91-40C7-8934-B01C0051AB3E}"/>
              </a:ext>
            </a:extLst>
          </p:cNvPr>
          <p:cNvSpPr txBox="1"/>
          <p:nvPr/>
        </p:nvSpPr>
        <p:spPr>
          <a:xfrm>
            <a:off x="2417135" y="300718"/>
            <a:ext cx="735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정면 방향과 신체 부위 지정을 통해서 다른 동작에 대한 </a:t>
            </a:r>
            <a:endParaRPr lang="en-US" altLang="ko-KR" dirty="0"/>
          </a:p>
          <a:p>
            <a:pPr algn="ctr"/>
            <a:r>
              <a:rPr lang="ko-KR" altLang="en-US" dirty="0"/>
              <a:t>동일한 패턴 결과를 일부 구분할 수 있을 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1B4FC8-93C2-45D0-82EA-791DC4DD9DE9}"/>
              </a:ext>
            </a:extLst>
          </p:cNvPr>
          <p:cNvSpPr txBox="1"/>
          <p:nvPr/>
        </p:nvSpPr>
        <p:spPr>
          <a:xfrm>
            <a:off x="418757" y="1332899"/>
            <a:ext cx="542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북쪽을 바라보며 오른팔에 해당할 때 예상 범위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368D03-C9EF-41D6-B35E-4D7EB90F33A5}"/>
              </a:ext>
            </a:extLst>
          </p:cNvPr>
          <p:cNvSpPr txBox="1"/>
          <p:nvPr/>
        </p:nvSpPr>
        <p:spPr>
          <a:xfrm>
            <a:off x="5980003" y="2755634"/>
            <a:ext cx="593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오른팔의 왼쪽에서의 움직임 범위는 몸통에 가로막히며</a:t>
            </a:r>
            <a:endParaRPr lang="en-US" altLang="ko-KR" dirty="0"/>
          </a:p>
          <a:p>
            <a:r>
              <a:rPr lang="ko-KR" altLang="en-US" dirty="0"/>
              <a:t>몸통 뒤로 돌아가는 오른쪽 범위가 더 넓음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49D56-21B2-49E2-8479-383B8AD564BB}"/>
              </a:ext>
            </a:extLst>
          </p:cNvPr>
          <p:cNvSpPr txBox="1"/>
          <p:nvPr/>
        </p:nvSpPr>
        <p:spPr>
          <a:xfrm>
            <a:off x="5433987" y="4978490"/>
            <a:ext cx="6768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정면 방향과 오른팔의 움직임 범위 안에 포함되어 있기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해당 패턴이 북쪽을 향한 </a:t>
            </a:r>
            <a:r>
              <a:rPr lang="ko-KR" altLang="en-US" b="1" dirty="0"/>
              <a:t>아래에서 위로의 움직임으로 </a:t>
            </a:r>
            <a:r>
              <a:rPr lang="ko-KR" altLang="en-US" dirty="0"/>
              <a:t>추정할 수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219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36AA91-9494-4F2D-B978-2FF4439C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12" y="3815349"/>
            <a:ext cx="2893828" cy="2948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1383E1-C1DA-4AB0-882A-7E0F6B81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655" y="3815350"/>
            <a:ext cx="2840689" cy="29486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173D64-C636-4F71-855C-A23F9A1A5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546" y="3855090"/>
            <a:ext cx="2840688" cy="2869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39B1CF-F0C7-44CE-A373-4A370CF5F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35" y="1220390"/>
            <a:ext cx="3727911" cy="2467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6C9036-8FF6-4D8B-80AF-9EB022B29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439" y="1073888"/>
            <a:ext cx="1919122" cy="2613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42953A-FFF1-4216-9879-6C6CEE260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6357" y="1014373"/>
            <a:ext cx="2240933" cy="2659654"/>
          </a:xfrm>
          <a:prstGeom prst="rect">
            <a:avLst/>
          </a:prstGeom>
        </p:spPr>
      </p:pic>
      <p:sp>
        <p:nvSpPr>
          <p:cNvPr id="14" name="화살표: 원형 13">
            <a:extLst>
              <a:ext uri="{FF2B5EF4-FFF2-40B4-BE49-F238E27FC236}">
                <a16:creationId xmlns:a16="http://schemas.microsoft.com/office/drawing/2014/main" id="{04929EA3-827F-4740-97EF-C3EE986B4F9F}"/>
              </a:ext>
            </a:extLst>
          </p:cNvPr>
          <p:cNvSpPr/>
          <p:nvPr/>
        </p:nvSpPr>
        <p:spPr>
          <a:xfrm rot="2768770" flipH="1">
            <a:off x="2987839" y="1511149"/>
            <a:ext cx="813856" cy="933380"/>
          </a:xfrm>
          <a:prstGeom prst="circular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원형 14">
            <a:extLst>
              <a:ext uri="{FF2B5EF4-FFF2-40B4-BE49-F238E27FC236}">
                <a16:creationId xmlns:a16="http://schemas.microsoft.com/office/drawing/2014/main" id="{C6A3EFFE-45ED-43A8-AF34-EBB839844135}"/>
              </a:ext>
            </a:extLst>
          </p:cNvPr>
          <p:cNvSpPr/>
          <p:nvPr/>
        </p:nvSpPr>
        <p:spPr>
          <a:xfrm rot="2768770" flipH="1">
            <a:off x="6574787" y="1030502"/>
            <a:ext cx="813856" cy="933380"/>
          </a:xfrm>
          <a:prstGeom prst="circular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원형 15">
            <a:extLst>
              <a:ext uri="{FF2B5EF4-FFF2-40B4-BE49-F238E27FC236}">
                <a16:creationId xmlns:a16="http://schemas.microsoft.com/office/drawing/2014/main" id="{4EDD51D5-2B23-4896-928E-59371279F235}"/>
              </a:ext>
            </a:extLst>
          </p:cNvPr>
          <p:cNvSpPr/>
          <p:nvPr/>
        </p:nvSpPr>
        <p:spPr>
          <a:xfrm rot="2768770" flipH="1">
            <a:off x="10041888" y="2198262"/>
            <a:ext cx="813856" cy="933380"/>
          </a:xfrm>
          <a:prstGeom prst="circular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583A8-6502-47CC-B19D-82EBF8F41B0E}"/>
              </a:ext>
            </a:extLst>
          </p:cNvPr>
          <p:cNvSpPr txBox="1"/>
          <p:nvPr/>
        </p:nvSpPr>
        <p:spPr>
          <a:xfrm>
            <a:off x="896815" y="433101"/>
            <a:ext cx="311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뻗어 있는 팔 전체가 회전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9B03A6-113C-4F44-80EC-7BB9E916A851}"/>
              </a:ext>
            </a:extLst>
          </p:cNvPr>
          <p:cNvSpPr txBox="1"/>
          <p:nvPr/>
        </p:nvSpPr>
        <p:spPr>
          <a:xfrm>
            <a:off x="8404423" y="389996"/>
            <a:ext cx="224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아래팔 부위만 회전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3F7DD-26A2-447D-A65E-558731B1F19E}"/>
              </a:ext>
            </a:extLst>
          </p:cNvPr>
          <p:cNvSpPr txBox="1"/>
          <p:nvPr/>
        </p:nvSpPr>
        <p:spPr>
          <a:xfrm>
            <a:off x="5329731" y="423156"/>
            <a:ext cx="165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손목만 회전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850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32B07E-AC02-4FA2-A838-40AAEA603B4C}"/>
              </a:ext>
            </a:extLst>
          </p:cNvPr>
          <p:cNvSpPr txBox="1"/>
          <p:nvPr/>
        </p:nvSpPr>
        <p:spPr>
          <a:xfrm>
            <a:off x="1594883" y="2222205"/>
            <a:ext cx="923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단일 부위만을 보고 패턴과 동작을 매칭시키는 것은 어려움</a:t>
            </a:r>
            <a:endParaRPr lang="en-US" altLang="ko-KR" dirty="0"/>
          </a:p>
          <a:p>
            <a:r>
              <a:rPr lang="en-US" altLang="ko-KR" dirty="0"/>
              <a:t>  -&gt; </a:t>
            </a:r>
            <a:r>
              <a:rPr lang="ko-KR" altLang="en-US" dirty="0"/>
              <a:t>경우의 수가 많으며 연결된 다른 부위와 종합적으로 고려해야 할 필요가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방향으로의 회전이 조합되거나 정면방향이 바뀌는 경우를 고려하면 매우 복잡하고 인식하기 어려움</a:t>
            </a:r>
          </a:p>
        </p:txBody>
      </p:sp>
    </p:spTree>
    <p:extLst>
      <p:ext uri="{BB962C8B-B14F-4D97-AF65-F5344CB8AC3E}">
        <p14:creationId xmlns:p14="http://schemas.microsoft.com/office/powerpoint/2010/main" val="3624688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FBD22-3DEB-4912-9E4A-E9B5FEB8B3E6}"/>
              </a:ext>
            </a:extLst>
          </p:cNvPr>
          <p:cNvSpPr txBox="1"/>
          <p:nvPr/>
        </p:nvSpPr>
        <p:spPr>
          <a:xfrm>
            <a:off x="2274277" y="298938"/>
            <a:ext cx="74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동작 별 회전축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C3E0C-A962-4976-94F9-6F1250E5F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5" y="1380391"/>
            <a:ext cx="3230209" cy="54776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90B230-97D7-442A-BFB9-420BAA2E9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0" y="1380391"/>
            <a:ext cx="3662859" cy="54776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111FD3-7058-4E66-A875-3F9CC9862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18" y="1380391"/>
            <a:ext cx="3199791" cy="5477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9BB332-D60C-4638-8789-DEBCF9CCC72D}"/>
              </a:ext>
            </a:extLst>
          </p:cNvPr>
          <p:cNvSpPr txBox="1"/>
          <p:nvPr/>
        </p:nvSpPr>
        <p:spPr>
          <a:xfrm>
            <a:off x="1099038" y="844062"/>
            <a:ext cx="196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standard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D96479-8DFA-458E-8DB6-49F68A846139}"/>
              </a:ext>
            </a:extLst>
          </p:cNvPr>
          <p:cNvSpPr txBox="1"/>
          <p:nvPr/>
        </p:nvSpPr>
        <p:spPr>
          <a:xfrm>
            <a:off x="9331569" y="811796"/>
            <a:ext cx="196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B4895-AE6C-4A1E-A77F-3556711CF3F9}"/>
              </a:ext>
            </a:extLst>
          </p:cNvPr>
          <p:cNvSpPr txBox="1"/>
          <p:nvPr/>
        </p:nvSpPr>
        <p:spPr>
          <a:xfrm>
            <a:off x="5115656" y="811796"/>
            <a:ext cx="196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middle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719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1D8931-775B-481E-B4DC-B063925C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4" y="0"/>
            <a:ext cx="37719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983E3A-2BA6-41F6-9BA3-6C5076FE7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67" y="0"/>
            <a:ext cx="3315122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BF5AA9-7D91-4DF7-8363-A699A7D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83" y="0"/>
            <a:ext cx="3160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68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A0CD61-5F56-4D2D-9445-76D771D2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3" y="940833"/>
            <a:ext cx="7480602" cy="5917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D3D6C4-DAE3-4526-B70A-9586E88582EF}"/>
              </a:ext>
            </a:extLst>
          </p:cNvPr>
          <p:cNvSpPr txBox="1"/>
          <p:nvPr/>
        </p:nvSpPr>
        <p:spPr>
          <a:xfrm>
            <a:off x="3859823" y="298939"/>
            <a:ext cx="396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아래팔 부위 회전 축 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6C470-0329-45DD-B45E-A3709CFBE34E}"/>
              </a:ext>
            </a:extLst>
          </p:cNvPr>
          <p:cNvSpPr txBox="1"/>
          <p:nvPr/>
        </p:nvSpPr>
        <p:spPr>
          <a:xfrm>
            <a:off x="8009792" y="1872762"/>
            <a:ext cx="193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빨강 </a:t>
            </a:r>
            <a:r>
              <a:rPr lang="en-US" altLang="ko-KR" dirty="0"/>
              <a:t>- Standard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CC2BB-21FB-4965-919F-BD4B747DD404}"/>
              </a:ext>
            </a:extLst>
          </p:cNvPr>
          <p:cNvSpPr txBox="1"/>
          <p:nvPr/>
        </p:nvSpPr>
        <p:spPr>
          <a:xfrm>
            <a:off x="8009792" y="4149969"/>
            <a:ext cx="22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녹색 </a:t>
            </a:r>
            <a:r>
              <a:rPr lang="en-US" altLang="ko-KR" dirty="0"/>
              <a:t>- Middle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F45B4-C4B9-4929-BD6A-484D5A0C8E0F}"/>
              </a:ext>
            </a:extLst>
          </p:cNvPr>
          <p:cNvSpPr txBox="1"/>
          <p:nvPr/>
        </p:nvSpPr>
        <p:spPr>
          <a:xfrm>
            <a:off x="8071337" y="5978769"/>
            <a:ext cx="166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파랑 </a:t>
            </a:r>
            <a:r>
              <a:rPr lang="en-US" altLang="ko-KR" dirty="0"/>
              <a:t>- Wide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864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52358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2400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10F58-F2E7-4D07-993D-A66F5181FA11}"/>
              </a:ext>
            </a:extLst>
          </p:cNvPr>
          <p:cNvSpPr txBox="1"/>
          <p:nvPr/>
        </p:nvSpPr>
        <p:spPr>
          <a:xfrm>
            <a:off x="2115965" y="1126341"/>
            <a:ext cx="483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쿼터니온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맵을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이용한 회전 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E27C38-74BB-45F3-8A3B-A0B82C65FC0F}"/>
              </a:ext>
            </a:extLst>
          </p:cNvPr>
          <p:cNvSpPr txBox="1"/>
          <p:nvPr/>
        </p:nvSpPr>
        <p:spPr>
          <a:xfrm>
            <a:off x="1952355" y="627797"/>
            <a:ext cx="457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연구 진행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810DCA-85A9-4022-9A53-49E2EDD1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64814"/>
            <a:ext cx="9144000" cy="3914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D438-08C2-4DC6-9932-3FE37141C71E}"/>
              </a:ext>
            </a:extLst>
          </p:cNvPr>
          <p:cNvSpPr txBox="1"/>
          <p:nvPr/>
        </p:nvSpPr>
        <p:spPr>
          <a:xfrm>
            <a:off x="2398226" y="1645826"/>
            <a:ext cx="774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비슷한 </a:t>
            </a:r>
            <a:r>
              <a:rPr lang="ko-KR" altLang="en-US" dirty="0" err="1"/>
              <a:t>비셉컬</a:t>
            </a:r>
            <a:r>
              <a:rPr lang="en-US" altLang="ko-KR" dirty="0"/>
              <a:t>(Bicep curl)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응용 동작을 수행 후 동작 패턴을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9653F-C197-4E11-8498-12AFBE42AFF5}"/>
              </a:ext>
            </a:extLst>
          </p:cNvPr>
          <p:cNvSpPr txBox="1"/>
          <p:nvPr/>
        </p:nvSpPr>
        <p:spPr>
          <a:xfrm>
            <a:off x="1952358" y="6251838"/>
            <a:ext cx="12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스탠다드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E8490-6F4F-4A4C-9C53-CE13381CD6BE}"/>
              </a:ext>
            </a:extLst>
          </p:cNvPr>
          <p:cNvSpPr txBox="1"/>
          <p:nvPr/>
        </p:nvSpPr>
        <p:spPr>
          <a:xfrm>
            <a:off x="8233332" y="6251838"/>
            <a:ext cx="12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와이드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DC6D4-3112-48D1-8388-D57F89E6C54D}"/>
              </a:ext>
            </a:extLst>
          </p:cNvPr>
          <p:cNvSpPr txBox="1"/>
          <p:nvPr/>
        </p:nvSpPr>
        <p:spPr>
          <a:xfrm>
            <a:off x="5043707" y="6251838"/>
            <a:ext cx="12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중간 각도</a:t>
            </a:r>
          </a:p>
        </p:txBody>
      </p:sp>
    </p:spTree>
    <p:extLst>
      <p:ext uri="{BB962C8B-B14F-4D97-AF65-F5344CB8AC3E}">
        <p14:creationId xmlns:p14="http://schemas.microsoft.com/office/powerpoint/2010/main" val="3176535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C16738-DF4B-48C0-BA7D-46592E49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47" y="1731081"/>
            <a:ext cx="4877154" cy="382121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52358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2400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10F58-F2E7-4D07-993D-A66F5181FA11}"/>
              </a:ext>
            </a:extLst>
          </p:cNvPr>
          <p:cNvSpPr txBox="1"/>
          <p:nvPr/>
        </p:nvSpPr>
        <p:spPr>
          <a:xfrm>
            <a:off x="2115965" y="1126341"/>
            <a:ext cx="483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쿼터니온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맵을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이용한 회전 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E27C38-74BB-45F3-8A3B-A0B82C65FC0F}"/>
              </a:ext>
            </a:extLst>
          </p:cNvPr>
          <p:cNvSpPr txBox="1"/>
          <p:nvPr/>
        </p:nvSpPr>
        <p:spPr>
          <a:xfrm>
            <a:off x="1952355" y="627797"/>
            <a:ext cx="457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연구 진행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34690-20D5-4790-AA59-85BE348C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358" y="1649561"/>
            <a:ext cx="3234253" cy="42996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AE08D89-CC67-43EE-9735-E95FDD96FEDE}"/>
              </a:ext>
            </a:extLst>
          </p:cNvPr>
          <p:cNvSpPr/>
          <p:nvPr/>
        </p:nvSpPr>
        <p:spPr>
          <a:xfrm>
            <a:off x="6299243" y="5629390"/>
            <a:ext cx="395654" cy="3956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EFAD4D2-9991-4D3C-80E8-65C94468BC7A}"/>
              </a:ext>
            </a:extLst>
          </p:cNvPr>
          <p:cNvSpPr/>
          <p:nvPr/>
        </p:nvSpPr>
        <p:spPr>
          <a:xfrm>
            <a:off x="9269062" y="5608124"/>
            <a:ext cx="395654" cy="395654"/>
          </a:xfrm>
          <a:prstGeom prst="ellipse">
            <a:avLst/>
          </a:prstGeom>
          <a:solidFill>
            <a:srgbClr val="F00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6D6972-67C0-47A2-A390-A68378C21D24}"/>
              </a:ext>
            </a:extLst>
          </p:cNvPr>
          <p:cNvSpPr/>
          <p:nvPr/>
        </p:nvSpPr>
        <p:spPr>
          <a:xfrm>
            <a:off x="7754370" y="5607437"/>
            <a:ext cx="395654" cy="395654"/>
          </a:xfrm>
          <a:prstGeom prst="ellipse">
            <a:avLst/>
          </a:prstGeom>
          <a:solidFill>
            <a:srgbClr val="D5E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FACCA-E2AA-492D-A5A5-1A60A2507977}"/>
              </a:ext>
            </a:extLst>
          </p:cNvPr>
          <p:cNvSpPr txBox="1"/>
          <p:nvPr/>
        </p:nvSpPr>
        <p:spPr>
          <a:xfrm>
            <a:off x="6634084" y="5680174"/>
            <a:ext cx="805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ko-KR" altLang="en-US" sz="1600" dirty="0"/>
              <a:t>상박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B770E6-A2FF-4220-AB2E-84BF6308692D}"/>
              </a:ext>
            </a:extLst>
          </p:cNvPr>
          <p:cNvSpPr txBox="1"/>
          <p:nvPr/>
        </p:nvSpPr>
        <p:spPr>
          <a:xfrm>
            <a:off x="8119251" y="5670954"/>
            <a:ext cx="111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ko-KR" altLang="en-US" sz="1600" dirty="0" err="1"/>
              <a:t>하박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DADD6-38A9-42C7-8BF7-08338666B929}"/>
              </a:ext>
            </a:extLst>
          </p:cNvPr>
          <p:cNvSpPr txBox="1"/>
          <p:nvPr/>
        </p:nvSpPr>
        <p:spPr>
          <a:xfrm>
            <a:off x="9618201" y="5637884"/>
            <a:ext cx="81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ko-KR" altLang="en-US" sz="1600" dirty="0"/>
              <a:t>손목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8F09-915C-4E03-9F63-1C9163C4C69F}"/>
              </a:ext>
            </a:extLst>
          </p:cNvPr>
          <p:cNvSpPr txBox="1"/>
          <p:nvPr/>
        </p:nvSpPr>
        <p:spPr>
          <a:xfrm>
            <a:off x="3292207" y="6273142"/>
            <a:ext cx="628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상박의 움직임이 다른 부위에 비해 상대적으로 좁음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4500B-91A1-4CB9-86C6-09BE5A6EDC2F}"/>
              </a:ext>
            </a:extLst>
          </p:cNvPr>
          <p:cNvSpPr txBox="1"/>
          <p:nvPr/>
        </p:nvSpPr>
        <p:spPr>
          <a:xfrm>
            <a:off x="3751039" y="1980148"/>
            <a:ext cx="124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스탠다드</a:t>
            </a:r>
          </a:p>
        </p:txBody>
      </p:sp>
    </p:spTree>
    <p:extLst>
      <p:ext uri="{BB962C8B-B14F-4D97-AF65-F5344CB8AC3E}">
        <p14:creationId xmlns:p14="http://schemas.microsoft.com/office/powerpoint/2010/main" val="1427356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52358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2400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10F58-F2E7-4D07-993D-A66F5181FA11}"/>
              </a:ext>
            </a:extLst>
          </p:cNvPr>
          <p:cNvSpPr txBox="1"/>
          <p:nvPr/>
        </p:nvSpPr>
        <p:spPr>
          <a:xfrm>
            <a:off x="2115965" y="1126341"/>
            <a:ext cx="483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쿼터니온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맵을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이용한 회전 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E27C38-74BB-45F3-8A3B-A0B82C65FC0F}"/>
              </a:ext>
            </a:extLst>
          </p:cNvPr>
          <p:cNvSpPr txBox="1"/>
          <p:nvPr/>
        </p:nvSpPr>
        <p:spPr>
          <a:xfrm>
            <a:off x="1952355" y="627797"/>
            <a:ext cx="457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연구 진행 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68D43A-4C09-455D-BA13-0AD2D4F41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932" y="1738062"/>
            <a:ext cx="4773071" cy="37729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879DC5-B1E3-4CF0-8A03-9E1AF1346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358" y="1649564"/>
            <a:ext cx="3333947" cy="42487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62E32-2B4C-4798-A790-927B6D42B404}"/>
              </a:ext>
            </a:extLst>
          </p:cNvPr>
          <p:cNvSpPr txBox="1"/>
          <p:nvPr/>
        </p:nvSpPr>
        <p:spPr>
          <a:xfrm>
            <a:off x="3406262" y="6273142"/>
            <a:ext cx="602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패턴의 형태는 거의 유사한채로 위치의 변화가 확인 됨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D8FBC7-FB61-4C36-AEB1-BC099E971B11}"/>
              </a:ext>
            </a:extLst>
          </p:cNvPr>
          <p:cNvSpPr/>
          <p:nvPr/>
        </p:nvSpPr>
        <p:spPr>
          <a:xfrm>
            <a:off x="6299243" y="5629390"/>
            <a:ext cx="395654" cy="3956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4F21E7B-2338-400C-A100-A7B544C4A1C9}"/>
              </a:ext>
            </a:extLst>
          </p:cNvPr>
          <p:cNvSpPr/>
          <p:nvPr/>
        </p:nvSpPr>
        <p:spPr>
          <a:xfrm>
            <a:off x="9269062" y="5608124"/>
            <a:ext cx="395654" cy="395654"/>
          </a:xfrm>
          <a:prstGeom prst="ellipse">
            <a:avLst/>
          </a:prstGeom>
          <a:solidFill>
            <a:srgbClr val="F00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CFE7064-6A63-41EF-987A-3361456674E4}"/>
              </a:ext>
            </a:extLst>
          </p:cNvPr>
          <p:cNvSpPr/>
          <p:nvPr/>
        </p:nvSpPr>
        <p:spPr>
          <a:xfrm>
            <a:off x="7754370" y="5607437"/>
            <a:ext cx="395654" cy="395654"/>
          </a:xfrm>
          <a:prstGeom prst="ellipse">
            <a:avLst/>
          </a:prstGeom>
          <a:solidFill>
            <a:srgbClr val="D5E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0F2F1-9DA1-4522-8C0D-D66D97EB7C2C}"/>
              </a:ext>
            </a:extLst>
          </p:cNvPr>
          <p:cNvSpPr txBox="1"/>
          <p:nvPr/>
        </p:nvSpPr>
        <p:spPr>
          <a:xfrm>
            <a:off x="6634084" y="5680174"/>
            <a:ext cx="805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ko-KR" altLang="en-US" sz="1600" dirty="0"/>
              <a:t>상박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D40DE-15FE-40A6-A447-50B553F39251}"/>
              </a:ext>
            </a:extLst>
          </p:cNvPr>
          <p:cNvSpPr txBox="1"/>
          <p:nvPr/>
        </p:nvSpPr>
        <p:spPr>
          <a:xfrm>
            <a:off x="8119251" y="5670954"/>
            <a:ext cx="111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ko-KR" altLang="en-US" sz="1600" dirty="0" err="1"/>
              <a:t>하박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9BB70-386C-4E5D-A67A-D9D4F25CD0A6}"/>
              </a:ext>
            </a:extLst>
          </p:cNvPr>
          <p:cNvSpPr txBox="1"/>
          <p:nvPr/>
        </p:nvSpPr>
        <p:spPr>
          <a:xfrm>
            <a:off x="9618201" y="5637884"/>
            <a:ext cx="81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ko-KR" altLang="en-US" sz="1600" dirty="0"/>
              <a:t>손목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1B847B-15ED-407D-8622-9E804267C4BE}"/>
              </a:ext>
            </a:extLst>
          </p:cNvPr>
          <p:cNvSpPr txBox="1"/>
          <p:nvPr/>
        </p:nvSpPr>
        <p:spPr>
          <a:xfrm>
            <a:off x="3751039" y="1980148"/>
            <a:ext cx="124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와이드</a:t>
            </a:r>
          </a:p>
        </p:txBody>
      </p:sp>
    </p:spTree>
    <p:extLst>
      <p:ext uri="{BB962C8B-B14F-4D97-AF65-F5344CB8AC3E}">
        <p14:creationId xmlns:p14="http://schemas.microsoft.com/office/powerpoint/2010/main" val="3887246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52358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2400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10F58-F2E7-4D07-993D-A66F5181FA11}"/>
              </a:ext>
            </a:extLst>
          </p:cNvPr>
          <p:cNvSpPr txBox="1"/>
          <p:nvPr/>
        </p:nvSpPr>
        <p:spPr>
          <a:xfrm>
            <a:off x="2115965" y="1126341"/>
            <a:ext cx="483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쿼터니온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맵을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이용한 회전 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E27C38-74BB-45F3-8A3B-A0B82C65FC0F}"/>
              </a:ext>
            </a:extLst>
          </p:cNvPr>
          <p:cNvSpPr txBox="1"/>
          <p:nvPr/>
        </p:nvSpPr>
        <p:spPr>
          <a:xfrm>
            <a:off x="1952355" y="627797"/>
            <a:ext cx="457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연구 진행 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1B4E3B-BAB9-42E5-81AD-4E8977F9A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98" y="1495673"/>
            <a:ext cx="6279753" cy="46051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FD52AB-A779-488D-B4D5-1B6403281564}"/>
              </a:ext>
            </a:extLst>
          </p:cNvPr>
          <p:cNvGrpSpPr/>
          <p:nvPr/>
        </p:nvGrpSpPr>
        <p:grpSpPr>
          <a:xfrm>
            <a:off x="3371191" y="2155636"/>
            <a:ext cx="1019907" cy="985498"/>
            <a:chOff x="501162" y="450631"/>
            <a:chExt cx="1019907" cy="98549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A8D663-727D-427D-9959-43C11417AF5D}"/>
                </a:ext>
              </a:extLst>
            </p:cNvPr>
            <p:cNvSpPr/>
            <p:nvPr/>
          </p:nvSpPr>
          <p:spPr>
            <a:xfrm>
              <a:off x="501162" y="509954"/>
              <a:ext cx="228600" cy="228600"/>
            </a:xfrm>
            <a:prstGeom prst="ellipse">
              <a:avLst/>
            </a:prstGeom>
            <a:solidFill>
              <a:srgbClr val="9377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42542F4-FDBE-47C0-9A3C-6ABDEF2E3970}"/>
                </a:ext>
              </a:extLst>
            </p:cNvPr>
            <p:cNvSpPr/>
            <p:nvPr/>
          </p:nvSpPr>
          <p:spPr>
            <a:xfrm>
              <a:off x="501162" y="820616"/>
              <a:ext cx="228600" cy="228600"/>
            </a:xfrm>
            <a:prstGeom prst="ellipse">
              <a:avLst/>
            </a:prstGeom>
            <a:solidFill>
              <a:srgbClr val="6359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4A2BE61-F8A9-462D-8D43-6D54E9EA84C6}"/>
                </a:ext>
              </a:extLst>
            </p:cNvPr>
            <p:cNvSpPr/>
            <p:nvPr/>
          </p:nvSpPr>
          <p:spPr>
            <a:xfrm>
              <a:off x="501162" y="1145933"/>
              <a:ext cx="228600" cy="228600"/>
            </a:xfrm>
            <a:prstGeom prst="ellipse">
              <a:avLst/>
            </a:prstGeom>
            <a:solidFill>
              <a:srgbClr val="352C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45ADF6-3F66-4F99-8216-B8CD0A053791}"/>
                </a:ext>
              </a:extLst>
            </p:cNvPr>
            <p:cNvSpPr txBox="1"/>
            <p:nvPr/>
          </p:nvSpPr>
          <p:spPr>
            <a:xfrm>
              <a:off x="641839" y="450631"/>
              <a:ext cx="87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-</a:t>
              </a:r>
              <a:r>
                <a:rPr lang="ko-KR" altLang="en-US" sz="1600" dirty="0"/>
                <a:t>동작 </a:t>
              </a:r>
              <a:r>
                <a:rPr lang="en-US" altLang="ko-KR" sz="1600" dirty="0"/>
                <a:t>1</a:t>
              </a:r>
              <a:endParaRPr lang="ko-KR" alt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B91274-13DB-4076-8A80-DE054DB0B894}"/>
                </a:ext>
              </a:extLst>
            </p:cNvPr>
            <p:cNvSpPr txBox="1"/>
            <p:nvPr/>
          </p:nvSpPr>
          <p:spPr>
            <a:xfrm>
              <a:off x="641839" y="759021"/>
              <a:ext cx="87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-</a:t>
              </a:r>
              <a:r>
                <a:rPr lang="ko-KR" altLang="en-US" sz="1600" dirty="0"/>
                <a:t>동작 </a:t>
              </a:r>
              <a:r>
                <a:rPr lang="en-US" altLang="ko-KR" sz="1600" dirty="0"/>
                <a:t>2</a:t>
              </a:r>
              <a:endParaRPr lang="ko-KR" alt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77B78-C04E-40C2-8CC1-011F6DA59BAD}"/>
                </a:ext>
              </a:extLst>
            </p:cNvPr>
            <p:cNvSpPr txBox="1"/>
            <p:nvPr/>
          </p:nvSpPr>
          <p:spPr>
            <a:xfrm>
              <a:off x="641839" y="1097575"/>
              <a:ext cx="87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-</a:t>
              </a:r>
              <a:r>
                <a:rPr lang="ko-KR" altLang="en-US" sz="1600" dirty="0"/>
                <a:t>동작 </a:t>
              </a:r>
              <a:r>
                <a:rPr lang="en-US" altLang="ko-KR" sz="1600" dirty="0"/>
                <a:t>3</a:t>
              </a:r>
              <a:endParaRPr lang="ko-KR" altLang="en-US" sz="16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4BEE92-B995-4A9C-95D1-CE9632F60F8C}"/>
              </a:ext>
            </a:extLst>
          </p:cNvPr>
          <p:cNvSpPr txBox="1"/>
          <p:nvPr/>
        </p:nvSpPr>
        <p:spPr>
          <a:xfrm>
            <a:off x="1858134" y="1649561"/>
            <a:ext cx="229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몸에서 가까운 동작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525F8-7765-4BD6-A4E9-88E2338D54CD}"/>
              </a:ext>
            </a:extLst>
          </p:cNvPr>
          <p:cNvSpPr txBox="1"/>
          <p:nvPr/>
        </p:nvSpPr>
        <p:spPr>
          <a:xfrm>
            <a:off x="1858137" y="3334067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몸에서 멀어지는 동작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4E26D7EB-F31A-4AF8-A0AC-CC073DDE030E}"/>
              </a:ext>
            </a:extLst>
          </p:cNvPr>
          <p:cNvSpPr/>
          <p:nvPr/>
        </p:nvSpPr>
        <p:spPr>
          <a:xfrm>
            <a:off x="2891232" y="2258628"/>
            <a:ext cx="307731" cy="849069"/>
          </a:xfrm>
          <a:prstGeom prst="downArrow">
            <a:avLst/>
          </a:prstGeom>
          <a:solidFill>
            <a:srgbClr val="FFCC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4308A-2270-4156-97CA-64872E239297}"/>
              </a:ext>
            </a:extLst>
          </p:cNvPr>
          <p:cNvSpPr txBox="1"/>
          <p:nvPr/>
        </p:nvSpPr>
        <p:spPr>
          <a:xfrm>
            <a:off x="6217012" y="913649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아래팔 부위의 패턴 변화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9352C-B780-4B8D-A5F9-4F3B780ABA87}"/>
              </a:ext>
            </a:extLst>
          </p:cNvPr>
          <p:cNvSpPr txBox="1"/>
          <p:nvPr/>
        </p:nvSpPr>
        <p:spPr>
          <a:xfrm>
            <a:off x="1818505" y="6017394"/>
            <a:ext cx="649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각도의 변화에 따라</a:t>
            </a:r>
            <a:endParaRPr lang="en-US" altLang="ko-KR" dirty="0"/>
          </a:p>
          <a:p>
            <a:r>
              <a:rPr lang="ko-KR" altLang="en-US" dirty="0"/>
              <a:t>한쪽 방향으로 패턴이 이동하는 것을 확인 함</a:t>
            </a:r>
          </a:p>
        </p:txBody>
      </p:sp>
    </p:spTree>
    <p:extLst>
      <p:ext uri="{BB962C8B-B14F-4D97-AF65-F5344CB8AC3E}">
        <p14:creationId xmlns:p14="http://schemas.microsoft.com/office/powerpoint/2010/main" val="387567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CE2BB8-8477-44E6-B663-929164896D7D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서쪽 </a:t>
            </a:r>
            <a:r>
              <a:rPr lang="en-US" altLang="ko-KR" dirty="0"/>
              <a:t>– Bicep curl </a:t>
            </a:r>
            <a:r>
              <a:rPr lang="ko-KR" altLang="en-US" dirty="0"/>
              <a:t>안쪽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E063A-E912-4072-9273-C119E0BA1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54122"/>
            <a:ext cx="6010700" cy="41021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306A59-516C-45B0-A74A-C34F7736B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01" y="1748720"/>
            <a:ext cx="6155841" cy="410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52358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2400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10F58-F2E7-4D07-993D-A66F5181FA11}"/>
              </a:ext>
            </a:extLst>
          </p:cNvPr>
          <p:cNvSpPr txBox="1"/>
          <p:nvPr/>
        </p:nvSpPr>
        <p:spPr>
          <a:xfrm>
            <a:off x="2115968" y="1126341"/>
            <a:ext cx="420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패턴 수정을 통한 동작 재구성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E27C38-74BB-45F3-8A3B-A0B82C65FC0F}"/>
              </a:ext>
            </a:extLst>
          </p:cNvPr>
          <p:cNvSpPr txBox="1"/>
          <p:nvPr/>
        </p:nvSpPr>
        <p:spPr>
          <a:xfrm>
            <a:off x="1952355" y="627797"/>
            <a:ext cx="457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연구 진행 과정</a:t>
            </a:r>
          </a:p>
        </p:txBody>
      </p:sp>
      <p:pic>
        <p:nvPicPr>
          <p:cNvPr id="4097" name="_x229111200" descr="EMB00003d2444d1">
            <a:extLst>
              <a:ext uri="{FF2B5EF4-FFF2-40B4-BE49-F238E27FC236}">
                <a16:creationId xmlns:a16="http://schemas.microsoft.com/office/drawing/2014/main" id="{EA710643-BB0E-49EB-8241-7B3BA8E53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68" y="3019063"/>
            <a:ext cx="8083998" cy="319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1DCE1-8E21-4ABF-AFAE-81BAF84F536A}"/>
              </a:ext>
            </a:extLst>
          </p:cNvPr>
          <p:cNvSpPr txBox="1"/>
          <p:nvPr/>
        </p:nvSpPr>
        <p:spPr>
          <a:xfrm>
            <a:off x="2396518" y="1587721"/>
            <a:ext cx="701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 동작에서 패턴을 수정하여 만들어낸 동작이 실제 동작과</a:t>
            </a:r>
            <a:endParaRPr lang="en-US" altLang="ko-KR" sz="1600" dirty="0"/>
          </a:p>
          <a:p>
            <a:r>
              <a:rPr lang="ko-KR" altLang="en-US" sz="1600" dirty="0"/>
              <a:t>얼마나 유사한지 비교 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14AB6-78EC-4940-9070-29BE8D2A98F0}"/>
              </a:ext>
            </a:extLst>
          </p:cNvPr>
          <p:cNvSpPr txBox="1"/>
          <p:nvPr/>
        </p:nvSpPr>
        <p:spPr>
          <a:xfrm>
            <a:off x="2368600" y="2289399"/>
            <a:ext cx="7426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스탠다드 </a:t>
            </a:r>
            <a:r>
              <a:rPr lang="ko-KR" altLang="en-US" sz="1600" dirty="0" err="1"/>
              <a:t>비셉컬을</a:t>
            </a:r>
            <a:r>
              <a:rPr lang="ko-KR" altLang="en-US" sz="1600" dirty="0"/>
              <a:t> 몸에서 멀어지는 각도로 상박 </a:t>
            </a:r>
            <a:r>
              <a:rPr lang="en-US" altLang="ko-KR" sz="1600" dirty="0"/>
              <a:t>5</a:t>
            </a:r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하박</a:t>
            </a:r>
            <a:r>
              <a:rPr lang="ko-KR" altLang="en-US" sz="1600" dirty="0"/>
              <a:t> </a:t>
            </a:r>
            <a:r>
              <a:rPr lang="en-US" altLang="ko-KR" sz="1600" dirty="0"/>
              <a:t>15</a:t>
            </a:r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손목 </a:t>
            </a:r>
            <a:r>
              <a:rPr lang="en-US" altLang="ko-KR" sz="1600" dirty="0"/>
              <a:t>10</a:t>
            </a:r>
            <a:r>
              <a:rPr lang="ko-KR" altLang="en-US" sz="1600" dirty="0"/>
              <a:t>도만큼 회전 시켜 패턴을 유사한 위치로 이동시킴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A6A47-A7DD-48D1-9640-27FF1F6916A2}"/>
              </a:ext>
            </a:extLst>
          </p:cNvPr>
          <p:cNvSpPr txBox="1"/>
          <p:nvPr/>
        </p:nvSpPr>
        <p:spPr>
          <a:xfrm>
            <a:off x="2880640" y="6221679"/>
            <a:ext cx="272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수정된 스탠다드 </a:t>
            </a:r>
            <a:r>
              <a:rPr lang="ko-KR" altLang="en-US" dirty="0" err="1"/>
              <a:t>비셉컬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8E3DD-101F-4895-A81B-4F21DFC721A0}"/>
              </a:ext>
            </a:extLst>
          </p:cNvPr>
          <p:cNvSpPr txBox="1"/>
          <p:nvPr/>
        </p:nvSpPr>
        <p:spPr>
          <a:xfrm>
            <a:off x="6291750" y="6211946"/>
            <a:ext cx="344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실제 측정된 중간 각도 </a:t>
            </a:r>
            <a:r>
              <a:rPr lang="ko-KR" altLang="en-US" dirty="0" err="1"/>
              <a:t>비셉컬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A06C5-2E2D-474B-88DA-88172265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169" y="3035544"/>
            <a:ext cx="3746063" cy="31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수정된 동작">
            <a:hlinkClick r:id="" action="ppaction://media"/>
            <a:extLst>
              <a:ext uri="{FF2B5EF4-FFF2-40B4-BE49-F238E27FC236}">
                <a16:creationId xmlns:a16="http://schemas.microsoft.com/office/drawing/2014/main" id="{80B77769-E58A-4C7E-8788-0C8785EC41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602" y="-8792"/>
            <a:ext cx="5210175" cy="6858000"/>
          </a:xfrm>
          <a:prstGeom prst="rect">
            <a:avLst/>
          </a:prstGeom>
        </p:spPr>
      </p:pic>
      <p:pic>
        <p:nvPicPr>
          <p:cNvPr id="5" name="중간데이터 동작">
            <a:hlinkClick r:id="" action="ppaction://media"/>
            <a:extLst>
              <a:ext uri="{FF2B5EF4-FFF2-40B4-BE49-F238E27FC236}">
                <a16:creationId xmlns:a16="http://schemas.microsoft.com/office/drawing/2014/main" id="{C71255E1-B06D-4EBD-97EF-6566B568F1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" end="4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3777" y="0"/>
            <a:ext cx="5210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0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52358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2400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10F58-F2E7-4D07-993D-A66F5181FA11}"/>
              </a:ext>
            </a:extLst>
          </p:cNvPr>
          <p:cNvSpPr txBox="1"/>
          <p:nvPr/>
        </p:nvSpPr>
        <p:spPr>
          <a:xfrm>
            <a:off x="2115968" y="1126341"/>
            <a:ext cx="420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패턴 수정을 통한 동작 재구성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E27C38-74BB-45F3-8A3B-A0B82C65FC0F}"/>
              </a:ext>
            </a:extLst>
          </p:cNvPr>
          <p:cNvSpPr txBox="1"/>
          <p:nvPr/>
        </p:nvSpPr>
        <p:spPr>
          <a:xfrm>
            <a:off x="1952355" y="627797"/>
            <a:ext cx="457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연구 진행 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397D58-65BD-44CA-837D-4C606F22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55" y="1706706"/>
            <a:ext cx="4159520" cy="4935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FBCA0E-66EC-441B-AD5C-D4CE7D32ADB2}"/>
              </a:ext>
            </a:extLst>
          </p:cNvPr>
          <p:cNvSpPr txBox="1"/>
          <p:nvPr/>
        </p:nvSpPr>
        <p:spPr>
          <a:xfrm>
            <a:off x="6202617" y="2649029"/>
            <a:ext cx="4348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재구성된 동작을 비교하였을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동작이 매우 유사하였지만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위치와 방향면에서 차이점이 확인되었고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동작인 것을 구분할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836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142C-2E57-4058-9FD9-C6C826D1D44F}"/>
              </a:ext>
            </a:extLst>
          </p:cNvPr>
          <p:cNvSpPr txBox="1"/>
          <p:nvPr/>
        </p:nvSpPr>
        <p:spPr>
          <a:xfrm>
            <a:off x="1538654" y="1859340"/>
            <a:ext cx="876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Print Gesture</a:t>
            </a:r>
            <a:r>
              <a:rPr lang="ko-KR" altLang="en-US" sz="2400" dirty="0"/>
              <a:t>를 사용자가 수동으로 수정하여 임의의 동작으로 재구성 하기 위해서는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동작과 패턴 사이의 연관성을 직관적으로 파악할 수 있어야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C75E9-2B6E-480B-9A24-F54C5EBBB589}"/>
              </a:ext>
            </a:extLst>
          </p:cNvPr>
          <p:cNvSpPr txBox="1"/>
          <p:nvPr/>
        </p:nvSpPr>
        <p:spPr>
          <a:xfrm>
            <a:off x="1134206" y="4308231"/>
            <a:ext cx="1036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-&gt; Global </a:t>
            </a:r>
            <a:r>
              <a:rPr lang="ko-KR" altLang="en-US" sz="2400" dirty="0"/>
              <a:t>좌표계를 기준으로 동작의 방향성을 특정 지을 수 있는지 확인</a:t>
            </a:r>
          </a:p>
        </p:txBody>
      </p:sp>
    </p:spTree>
    <p:extLst>
      <p:ext uri="{BB962C8B-B14F-4D97-AF65-F5344CB8AC3E}">
        <p14:creationId xmlns:p14="http://schemas.microsoft.com/office/powerpoint/2010/main" val="986489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B94689-EAD5-48F4-A1F9-A9DD227D7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26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2D2DA-4764-4452-8BC2-8780DBF7AD55}"/>
              </a:ext>
            </a:extLst>
          </p:cNvPr>
          <p:cNvSpPr txBox="1"/>
          <p:nvPr/>
        </p:nvSpPr>
        <p:spPr>
          <a:xfrm>
            <a:off x="8704384" y="2167207"/>
            <a:ext cx="318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(</a:t>
            </a:r>
            <a:r>
              <a:rPr lang="ko-KR" altLang="en-US" dirty="0"/>
              <a:t>파란색</a:t>
            </a:r>
            <a:r>
              <a:rPr lang="en-US" altLang="ko-KR" dirty="0"/>
              <a:t>)</a:t>
            </a:r>
            <a:r>
              <a:rPr lang="ko-KR" altLang="en-US" dirty="0"/>
              <a:t>을 기준으로 </a:t>
            </a:r>
            <a:r>
              <a:rPr lang="en-US" altLang="ko-KR" dirty="0"/>
              <a:t>5</a:t>
            </a:r>
            <a:r>
              <a:rPr lang="ko-KR" altLang="en-US" dirty="0"/>
              <a:t>도</a:t>
            </a:r>
            <a:endParaRPr lang="en-US" altLang="ko-KR" dirty="0"/>
          </a:p>
          <a:p>
            <a:r>
              <a:rPr lang="ko-KR" altLang="en-US" dirty="0"/>
              <a:t>단위로 회전 시켰을 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313DA-5B22-4B9D-B578-55DE417D6A93}"/>
              </a:ext>
            </a:extLst>
          </p:cNvPr>
          <p:cNvSpPr txBox="1"/>
          <p:nvPr/>
        </p:nvSpPr>
        <p:spPr>
          <a:xfrm>
            <a:off x="8704384" y="3736731"/>
            <a:ext cx="349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모양이 변하고</a:t>
            </a:r>
            <a:r>
              <a:rPr lang="en-US" altLang="ko-KR" dirty="0"/>
              <a:t>, </a:t>
            </a:r>
            <a:r>
              <a:rPr lang="ko-KR" altLang="en-US" dirty="0"/>
              <a:t>패턴의 방향성이 균일하지 않음</a:t>
            </a:r>
          </a:p>
        </p:txBody>
      </p:sp>
    </p:spTree>
    <p:extLst>
      <p:ext uri="{BB962C8B-B14F-4D97-AF65-F5344CB8AC3E}">
        <p14:creationId xmlns:p14="http://schemas.microsoft.com/office/powerpoint/2010/main" val="1687270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372D877-1A50-4535-BA4B-1098C1AA0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463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DA99F-2159-4CED-8CF8-0351FC2CD8AF}"/>
              </a:ext>
            </a:extLst>
          </p:cNvPr>
          <p:cNvSpPr txBox="1"/>
          <p:nvPr/>
        </p:nvSpPr>
        <p:spPr>
          <a:xfrm>
            <a:off x="8666285" y="2751993"/>
            <a:ext cx="3525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</a:t>
            </a:r>
            <a:r>
              <a:rPr lang="en-US" altLang="ko-KR" dirty="0"/>
              <a:t>Y</a:t>
            </a:r>
            <a:r>
              <a:rPr lang="ko-KR" altLang="en-US" dirty="0"/>
              <a:t>축 방향으로 </a:t>
            </a:r>
            <a:r>
              <a:rPr lang="en-US" altLang="ko-KR" dirty="0"/>
              <a:t>360</a:t>
            </a:r>
            <a:r>
              <a:rPr lang="ko-KR" altLang="en-US" dirty="0"/>
              <a:t>도에 </a:t>
            </a:r>
            <a:endParaRPr lang="en-US" altLang="ko-KR" dirty="0"/>
          </a:p>
          <a:p>
            <a:r>
              <a:rPr lang="ko-KR" altLang="en-US" dirty="0"/>
              <a:t>가깝게 회전시키고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패턴이 동일하게 이어지는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4138795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EC0751-D551-4775-9047-14CDA8F19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626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A091F-70FC-48CB-A48A-1D538BC34D52}"/>
              </a:ext>
            </a:extLst>
          </p:cNvPr>
          <p:cNvSpPr txBox="1"/>
          <p:nvPr/>
        </p:nvSpPr>
        <p:spPr>
          <a:xfrm>
            <a:off x="8762691" y="3244334"/>
            <a:ext cx="303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중간 각도의 </a:t>
            </a:r>
            <a:r>
              <a:rPr lang="en-US" altLang="ko-KR" dirty="0"/>
              <a:t>x</a:t>
            </a:r>
            <a:r>
              <a:rPr lang="ko-KR" altLang="en-US" dirty="0"/>
              <a:t>축 회전</a:t>
            </a:r>
          </a:p>
        </p:txBody>
      </p:sp>
    </p:spTree>
    <p:extLst>
      <p:ext uri="{BB962C8B-B14F-4D97-AF65-F5344CB8AC3E}">
        <p14:creationId xmlns:p14="http://schemas.microsoft.com/office/powerpoint/2010/main" val="3802924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228FB6-0A22-47C0-BF3D-848C76E89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682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7B94F-10D7-4647-A5DE-5D3CA7E821D2}"/>
              </a:ext>
            </a:extLst>
          </p:cNvPr>
          <p:cNvSpPr txBox="1"/>
          <p:nvPr/>
        </p:nvSpPr>
        <p:spPr>
          <a:xfrm>
            <a:off x="8762691" y="3244334"/>
            <a:ext cx="303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와이드 각도의 </a:t>
            </a:r>
            <a:r>
              <a:rPr lang="en-US" altLang="ko-KR" dirty="0"/>
              <a:t>x</a:t>
            </a:r>
            <a:r>
              <a:rPr lang="ko-KR" altLang="en-US" dirty="0"/>
              <a:t>축 회전</a:t>
            </a:r>
          </a:p>
        </p:txBody>
      </p:sp>
    </p:spTree>
    <p:extLst>
      <p:ext uri="{BB962C8B-B14F-4D97-AF65-F5344CB8AC3E}">
        <p14:creationId xmlns:p14="http://schemas.microsoft.com/office/powerpoint/2010/main" val="967296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F55EC3-110F-4AE1-A6F1-FB5B5B053E1E}"/>
              </a:ext>
            </a:extLst>
          </p:cNvPr>
          <p:cNvSpPr txBox="1"/>
          <p:nvPr/>
        </p:nvSpPr>
        <p:spPr>
          <a:xfrm>
            <a:off x="7830707" y="3198167"/>
            <a:ext cx="155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X</a:t>
            </a:r>
            <a:r>
              <a:rPr lang="ko-KR" altLang="en-US" sz="2400" dirty="0"/>
              <a:t>축 회전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D54917-4A9E-4470-836E-FA31CBA2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5435" cy="6156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F024D1-693A-46F0-AD3B-59F5B7F5EF97}"/>
              </a:ext>
            </a:extLst>
          </p:cNvPr>
          <p:cNvSpPr txBox="1"/>
          <p:nvPr/>
        </p:nvSpPr>
        <p:spPr>
          <a:xfrm>
            <a:off x="8027377" y="342900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계산 방식</a:t>
            </a:r>
          </a:p>
        </p:txBody>
      </p:sp>
    </p:spTree>
    <p:extLst>
      <p:ext uri="{BB962C8B-B14F-4D97-AF65-F5344CB8AC3E}">
        <p14:creationId xmlns:p14="http://schemas.microsoft.com/office/powerpoint/2010/main" val="2916517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24725D6-3313-4997-B939-BB2D454BDD78}"/>
              </a:ext>
            </a:extLst>
          </p:cNvPr>
          <p:cNvSpPr txBox="1"/>
          <p:nvPr/>
        </p:nvSpPr>
        <p:spPr>
          <a:xfrm>
            <a:off x="7830707" y="3198167"/>
            <a:ext cx="155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</a:t>
            </a:r>
            <a:r>
              <a:rPr lang="ko-KR" altLang="en-US" sz="2400" dirty="0"/>
              <a:t>축 회전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5F4819-E1BC-4006-B390-A5A5FCF8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0707" cy="6047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0A385-FCC1-44D8-AD38-7AEAF083130C}"/>
              </a:ext>
            </a:extLst>
          </p:cNvPr>
          <p:cNvSpPr txBox="1"/>
          <p:nvPr/>
        </p:nvSpPr>
        <p:spPr>
          <a:xfrm>
            <a:off x="8027377" y="342900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계산 방식</a:t>
            </a:r>
          </a:p>
        </p:txBody>
      </p:sp>
    </p:spTree>
    <p:extLst>
      <p:ext uri="{BB962C8B-B14F-4D97-AF65-F5344CB8AC3E}">
        <p14:creationId xmlns:p14="http://schemas.microsoft.com/office/powerpoint/2010/main" val="102836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5C8FD-6BC1-4337-BFED-E3F95D83EDB6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서쪽 </a:t>
            </a:r>
            <a:r>
              <a:rPr lang="en-US" altLang="ko-KR" dirty="0"/>
              <a:t>– Bicep curl </a:t>
            </a:r>
            <a:r>
              <a:rPr lang="ko-KR" altLang="en-US" dirty="0"/>
              <a:t>기본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8ACC1-BF96-4C31-881B-A6BA5A37F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122"/>
            <a:ext cx="6155863" cy="4077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638B37-BD8B-4353-8B64-6B50E7E11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63" y="1764503"/>
            <a:ext cx="6030223" cy="40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06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4CCDB-57C7-4E51-BDB5-717EC6F3B3B8}"/>
              </a:ext>
            </a:extLst>
          </p:cNvPr>
          <p:cNvSpPr txBox="1"/>
          <p:nvPr/>
        </p:nvSpPr>
        <p:spPr>
          <a:xfrm>
            <a:off x="7830707" y="3198167"/>
            <a:ext cx="155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Z</a:t>
            </a:r>
            <a:r>
              <a:rPr lang="ko-KR" altLang="en-US" sz="2400" dirty="0"/>
              <a:t>축 회전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BB413A-3822-4847-8662-AFA4A254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" y="0"/>
            <a:ext cx="7772383" cy="6358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31EB6C-C380-4143-8ADE-28580FFA0749}"/>
              </a:ext>
            </a:extLst>
          </p:cNvPr>
          <p:cNvSpPr txBox="1"/>
          <p:nvPr/>
        </p:nvSpPr>
        <p:spPr>
          <a:xfrm>
            <a:off x="8027377" y="342900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계산 방식</a:t>
            </a:r>
          </a:p>
        </p:txBody>
      </p:sp>
    </p:spTree>
    <p:extLst>
      <p:ext uri="{BB962C8B-B14F-4D97-AF65-F5344CB8AC3E}">
        <p14:creationId xmlns:p14="http://schemas.microsoft.com/office/powerpoint/2010/main" val="2064169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4CCDB-57C7-4E51-BDB5-717EC6F3B3B8}"/>
              </a:ext>
            </a:extLst>
          </p:cNvPr>
          <p:cNvSpPr txBox="1"/>
          <p:nvPr/>
        </p:nvSpPr>
        <p:spPr>
          <a:xfrm>
            <a:off x="7830707" y="3198167"/>
            <a:ext cx="155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Z</a:t>
            </a:r>
            <a:r>
              <a:rPr lang="ko-KR" altLang="en-US" sz="2400" dirty="0"/>
              <a:t>축 회전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9386E-7A1C-47B4-B29E-BFADB6CE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72350" cy="5695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08B409-B2ED-43FE-9A7B-D1D9A3DE8F7C}"/>
              </a:ext>
            </a:extLst>
          </p:cNvPr>
          <p:cNvSpPr txBox="1"/>
          <p:nvPr/>
        </p:nvSpPr>
        <p:spPr>
          <a:xfrm>
            <a:off x="8027377" y="342900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계산 방식</a:t>
            </a:r>
          </a:p>
        </p:txBody>
      </p:sp>
    </p:spTree>
    <p:extLst>
      <p:ext uri="{BB962C8B-B14F-4D97-AF65-F5344CB8AC3E}">
        <p14:creationId xmlns:p14="http://schemas.microsoft.com/office/powerpoint/2010/main" val="2530978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D2D4A-63D5-44AB-8AFE-E1E2A4F6CB78}"/>
              </a:ext>
            </a:extLst>
          </p:cNvPr>
          <p:cNvSpPr txBox="1"/>
          <p:nvPr/>
        </p:nvSpPr>
        <p:spPr>
          <a:xfrm>
            <a:off x="3727939" y="764930"/>
            <a:ext cx="5354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회전 방향을 </a:t>
            </a:r>
            <a:r>
              <a:rPr lang="en-US" altLang="ko-KR" sz="2000" dirty="0"/>
              <a:t>2</a:t>
            </a:r>
            <a:r>
              <a:rPr lang="ko-KR" altLang="en-US" sz="2000" dirty="0"/>
              <a:t>가지 방식으로 추정할 수 있음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BB992-6B44-476C-8C06-7DAE2B052627}"/>
              </a:ext>
            </a:extLst>
          </p:cNvPr>
          <p:cNvSpPr/>
          <p:nvPr/>
        </p:nvSpPr>
        <p:spPr>
          <a:xfrm>
            <a:off x="949569" y="2681654"/>
            <a:ext cx="378069" cy="378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B4B522-C94A-4A91-AD33-76D807D16AC9}"/>
              </a:ext>
            </a:extLst>
          </p:cNvPr>
          <p:cNvSpPr/>
          <p:nvPr/>
        </p:nvSpPr>
        <p:spPr>
          <a:xfrm>
            <a:off x="1778977" y="3050931"/>
            <a:ext cx="378069" cy="378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0AD7F8F-5395-4838-A662-8B5672DD5160}"/>
              </a:ext>
            </a:extLst>
          </p:cNvPr>
          <p:cNvSpPr/>
          <p:nvPr/>
        </p:nvSpPr>
        <p:spPr>
          <a:xfrm>
            <a:off x="2341685" y="3686907"/>
            <a:ext cx="378069" cy="378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DCD4A5B-2594-4DDC-9C8D-3049E65D6CB0}"/>
              </a:ext>
            </a:extLst>
          </p:cNvPr>
          <p:cNvSpPr/>
          <p:nvPr/>
        </p:nvSpPr>
        <p:spPr>
          <a:xfrm>
            <a:off x="2719754" y="4390292"/>
            <a:ext cx="378069" cy="378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721BA8E-192B-4F9E-82E9-F923EAAE60F0}"/>
              </a:ext>
            </a:extLst>
          </p:cNvPr>
          <p:cNvSpPr/>
          <p:nvPr/>
        </p:nvSpPr>
        <p:spPr>
          <a:xfrm>
            <a:off x="2719753" y="5287108"/>
            <a:ext cx="378069" cy="378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원형 9">
            <a:extLst>
              <a:ext uri="{FF2B5EF4-FFF2-40B4-BE49-F238E27FC236}">
                <a16:creationId xmlns:a16="http://schemas.microsoft.com/office/drawing/2014/main" id="{0D17F360-D75E-44F0-A262-213C74765A6E}"/>
              </a:ext>
            </a:extLst>
          </p:cNvPr>
          <p:cNvSpPr/>
          <p:nvPr/>
        </p:nvSpPr>
        <p:spPr>
          <a:xfrm rot="1493405">
            <a:off x="1404280" y="2576146"/>
            <a:ext cx="659423" cy="589085"/>
          </a:xfrm>
          <a:prstGeom prst="circularArrow">
            <a:avLst/>
          </a:prstGeom>
          <a:solidFill>
            <a:srgbClr val="FF0000"/>
          </a:solidFill>
          <a:ln>
            <a:solidFill>
              <a:srgbClr val="291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AC5161CC-501C-4BA9-959A-EC77E2F55542}"/>
              </a:ext>
            </a:extLst>
          </p:cNvPr>
          <p:cNvSpPr/>
          <p:nvPr/>
        </p:nvSpPr>
        <p:spPr>
          <a:xfrm rot="2680694">
            <a:off x="2156021" y="3162342"/>
            <a:ext cx="659423" cy="589085"/>
          </a:xfrm>
          <a:prstGeom prst="circularArrow">
            <a:avLst/>
          </a:prstGeom>
          <a:solidFill>
            <a:srgbClr val="FF0000"/>
          </a:solidFill>
          <a:ln>
            <a:solidFill>
              <a:srgbClr val="291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4B6C09A-088F-4845-AB92-AA0295B49666}"/>
              </a:ext>
            </a:extLst>
          </p:cNvPr>
          <p:cNvSpPr/>
          <p:nvPr/>
        </p:nvSpPr>
        <p:spPr>
          <a:xfrm>
            <a:off x="378069" y="4994031"/>
            <a:ext cx="293077" cy="2930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원형 12">
            <a:extLst>
              <a:ext uri="{FF2B5EF4-FFF2-40B4-BE49-F238E27FC236}">
                <a16:creationId xmlns:a16="http://schemas.microsoft.com/office/drawing/2014/main" id="{520D460D-2B66-4FB1-9A41-70749040C686}"/>
              </a:ext>
            </a:extLst>
          </p:cNvPr>
          <p:cNvSpPr/>
          <p:nvPr/>
        </p:nvSpPr>
        <p:spPr>
          <a:xfrm rot="3140680">
            <a:off x="2672277" y="3883122"/>
            <a:ext cx="659423" cy="589085"/>
          </a:xfrm>
          <a:prstGeom prst="circularArrow">
            <a:avLst/>
          </a:prstGeom>
          <a:solidFill>
            <a:srgbClr val="FF0000"/>
          </a:solidFill>
          <a:ln>
            <a:solidFill>
              <a:srgbClr val="291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원형 13">
            <a:extLst>
              <a:ext uri="{FF2B5EF4-FFF2-40B4-BE49-F238E27FC236}">
                <a16:creationId xmlns:a16="http://schemas.microsoft.com/office/drawing/2014/main" id="{BDF9DFC0-7D23-4636-8F27-38F7A7B5DCBE}"/>
              </a:ext>
            </a:extLst>
          </p:cNvPr>
          <p:cNvSpPr/>
          <p:nvPr/>
        </p:nvSpPr>
        <p:spPr>
          <a:xfrm rot="2757781">
            <a:off x="626173" y="2630794"/>
            <a:ext cx="4314288" cy="2112226"/>
          </a:xfrm>
          <a:prstGeom prst="circularArrow">
            <a:avLst>
              <a:gd name="adj1" fmla="val 5210"/>
              <a:gd name="adj2" fmla="val 995825"/>
              <a:gd name="adj3" fmla="val 114055"/>
              <a:gd name="adj4" fmla="val 10476596"/>
              <a:gd name="adj5" fmla="val 7772"/>
            </a:avLst>
          </a:prstGeom>
          <a:solidFill>
            <a:srgbClr val="FFC000"/>
          </a:solidFill>
          <a:ln>
            <a:solidFill>
              <a:srgbClr val="291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14096-25C4-4FBB-A894-EAD4D328B509}"/>
              </a:ext>
            </a:extLst>
          </p:cNvPr>
          <p:cNvSpPr txBox="1"/>
          <p:nvPr/>
        </p:nvSpPr>
        <p:spPr>
          <a:xfrm>
            <a:off x="5042027" y="2035323"/>
            <a:ext cx="6150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처음 위치를 기준으로 나머지 위치의 회전 변화방향을 계산 </a:t>
            </a:r>
            <a:r>
              <a:rPr lang="en-US" altLang="ko-KR" dirty="0"/>
              <a:t>(</a:t>
            </a:r>
            <a:r>
              <a:rPr lang="ko-KR" altLang="en-US" dirty="0"/>
              <a:t>노란색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연속된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쿼터니온</a:t>
            </a:r>
            <a:r>
              <a:rPr lang="ko-KR" altLang="en-US" dirty="0"/>
              <a:t> 값을 가지고 매 프레임마다 변화 방향을 계산함 </a:t>
            </a:r>
            <a:r>
              <a:rPr lang="en-US" altLang="ko-KR" dirty="0"/>
              <a:t>(</a:t>
            </a:r>
            <a:r>
              <a:rPr lang="ko-KR" altLang="en-US" dirty="0"/>
              <a:t>빨간색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723D7CB-46B7-4315-8FD8-F0E93DE5E47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24608" y="3121269"/>
            <a:ext cx="537522" cy="1872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17DA1C-3D1F-462E-BC5F-84B570BF7318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628226" y="3429000"/>
            <a:ext cx="1150752" cy="160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F0A2A-589C-4E6F-9BB5-786DFE62BD33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628226" y="4064976"/>
            <a:ext cx="1661832" cy="97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BDD9F89-135B-4B00-BD05-761DC93E7849}"/>
              </a:ext>
            </a:extLst>
          </p:cNvPr>
          <p:cNvCxnSpPr>
            <a:cxnSpLocks/>
            <a:endCxn id="12" idx="6"/>
          </p:cNvCxnSpPr>
          <p:nvPr/>
        </p:nvCxnSpPr>
        <p:spPr>
          <a:xfrm flipH="1">
            <a:off x="671146" y="4662855"/>
            <a:ext cx="1884120" cy="47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077EE8-F928-48F7-A406-4C06371CDCCE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671146" y="5140570"/>
            <a:ext cx="1896230" cy="315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3E476B28-3471-4A0A-B3A0-B351942E6D21}"/>
              </a:ext>
            </a:extLst>
          </p:cNvPr>
          <p:cNvSpPr/>
          <p:nvPr/>
        </p:nvSpPr>
        <p:spPr>
          <a:xfrm rot="5400000">
            <a:off x="2827750" y="4797707"/>
            <a:ext cx="659423" cy="589085"/>
          </a:xfrm>
          <a:prstGeom prst="circularArrow">
            <a:avLst/>
          </a:prstGeom>
          <a:solidFill>
            <a:srgbClr val="FF0000"/>
          </a:solidFill>
          <a:ln>
            <a:solidFill>
              <a:srgbClr val="291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BA567-EB9D-42D9-8F7D-67D5313944A3}"/>
              </a:ext>
            </a:extLst>
          </p:cNvPr>
          <p:cNvSpPr txBox="1"/>
          <p:nvPr/>
        </p:nvSpPr>
        <p:spPr>
          <a:xfrm>
            <a:off x="5042027" y="3972306"/>
            <a:ext cx="615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 방식에서는 각도가 </a:t>
            </a:r>
            <a:r>
              <a:rPr lang="en-US" altLang="ko-KR" dirty="0"/>
              <a:t>0</a:t>
            </a:r>
            <a:r>
              <a:rPr lang="ko-KR" altLang="en-US" dirty="0"/>
              <a:t>인 경우 문제가 되며 노이즈 값을 발생시킴</a:t>
            </a:r>
          </a:p>
        </p:txBody>
      </p:sp>
    </p:spTree>
    <p:extLst>
      <p:ext uri="{BB962C8B-B14F-4D97-AF65-F5344CB8AC3E}">
        <p14:creationId xmlns:p14="http://schemas.microsoft.com/office/powerpoint/2010/main" val="2009077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E4AE69-185E-4EA3-9A71-3505160F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517758" cy="5778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65A50-3D39-4258-AF30-3A91D33A57FE}"/>
              </a:ext>
            </a:extLst>
          </p:cNvPr>
          <p:cNvSpPr txBox="1"/>
          <p:nvPr/>
        </p:nvSpPr>
        <p:spPr>
          <a:xfrm>
            <a:off x="6311257" y="530702"/>
            <a:ext cx="458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1</a:t>
            </a:r>
            <a:r>
              <a:rPr lang="ko-KR" altLang="en-US" sz="2800" dirty="0"/>
              <a:t>번 방식</a:t>
            </a:r>
          </a:p>
        </p:txBody>
      </p:sp>
    </p:spTree>
    <p:extLst>
      <p:ext uri="{BB962C8B-B14F-4D97-AF65-F5344CB8AC3E}">
        <p14:creationId xmlns:p14="http://schemas.microsoft.com/office/powerpoint/2010/main" val="806690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4CCDB-57C7-4E51-BDB5-717EC6F3B3B8}"/>
              </a:ext>
            </a:extLst>
          </p:cNvPr>
          <p:cNvSpPr txBox="1"/>
          <p:nvPr/>
        </p:nvSpPr>
        <p:spPr>
          <a:xfrm>
            <a:off x="2748752" y="5994122"/>
            <a:ext cx="155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Z</a:t>
            </a:r>
            <a:r>
              <a:rPr lang="ko-KR" altLang="en-US" sz="2400" dirty="0"/>
              <a:t>축 회전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09C92D-E670-47E3-80F5-E109729F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87662" cy="5848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03750-A211-4DF5-B003-B8DC26128BF9}"/>
              </a:ext>
            </a:extLst>
          </p:cNvPr>
          <p:cNvSpPr txBox="1"/>
          <p:nvPr/>
        </p:nvSpPr>
        <p:spPr>
          <a:xfrm>
            <a:off x="6311257" y="530702"/>
            <a:ext cx="458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2</a:t>
            </a:r>
            <a:r>
              <a:rPr lang="ko-KR" altLang="en-US" sz="2800" dirty="0"/>
              <a:t>번 방식</a:t>
            </a:r>
          </a:p>
        </p:txBody>
      </p:sp>
    </p:spTree>
    <p:extLst>
      <p:ext uri="{BB962C8B-B14F-4D97-AF65-F5344CB8AC3E}">
        <p14:creationId xmlns:p14="http://schemas.microsoft.com/office/powerpoint/2010/main" val="3008095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AF3FEB-244E-4E7B-966C-C83EFEB9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035569" cy="6018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9EDE7-0F4C-496E-A1B2-D038E51BACA2}"/>
              </a:ext>
            </a:extLst>
          </p:cNvPr>
          <p:cNvSpPr txBox="1"/>
          <p:nvPr/>
        </p:nvSpPr>
        <p:spPr>
          <a:xfrm>
            <a:off x="7475184" y="1879321"/>
            <a:ext cx="405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각도가 </a:t>
            </a:r>
            <a:r>
              <a:rPr lang="en-US" altLang="ko-KR" sz="2400" dirty="0"/>
              <a:t>0</a:t>
            </a:r>
            <a:r>
              <a:rPr lang="ko-KR" altLang="en-US" sz="2400" dirty="0"/>
              <a:t>인 경우를 필터링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B6753-455A-4089-B986-E3206B0A1176}"/>
              </a:ext>
            </a:extLst>
          </p:cNvPr>
          <p:cNvSpPr txBox="1"/>
          <p:nvPr/>
        </p:nvSpPr>
        <p:spPr>
          <a:xfrm>
            <a:off x="6311257" y="530702"/>
            <a:ext cx="458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2</a:t>
            </a:r>
            <a:r>
              <a:rPr lang="ko-KR" altLang="en-US" sz="2800" dirty="0"/>
              <a:t>번 방식</a:t>
            </a:r>
          </a:p>
        </p:txBody>
      </p:sp>
    </p:spTree>
    <p:extLst>
      <p:ext uri="{BB962C8B-B14F-4D97-AF65-F5344CB8AC3E}">
        <p14:creationId xmlns:p14="http://schemas.microsoft.com/office/powerpoint/2010/main" val="3857272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A77BA9-C553-404F-A36F-9DB63A1F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077808" cy="5957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A84AB1-D310-407E-9B9C-7B309C96D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96" y="900846"/>
            <a:ext cx="3105150" cy="488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74CCDB-57C7-4E51-BDB5-717EC6F3B3B8}"/>
              </a:ext>
            </a:extLst>
          </p:cNvPr>
          <p:cNvSpPr txBox="1"/>
          <p:nvPr/>
        </p:nvSpPr>
        <p:spPr>
          <a:xfrm>
            <a:off x="2763561" y="6176744"/>
            <a:ext cx="155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</a:t>
            </a:r>
            <a:r>
              <a:rPr lang="ko-KR" altLang="en-US" sz="2400" dirty="0"/>
              <a:t>축 회전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8229E-D61D-4290-A80C-C8119FD2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104" y="1129445"/>
            <a:ext cx="31813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74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4CCDB-57C7-4E51-BDB5-717EC6F3B3B8}"/>
              </a:ext>
            </a:extLst>
          </p:cNvPr>
          <p:cNvSpPr txBox="1"/>
          <p:nvPr/>
        </p:nvSpPr>
        <p:spPr>
          <a:xfrm>
            <a:off x="7475184" y="1879321"/>
            <a:ext cx="405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각도가 </a:t>
            </a:r>
            <a:r>
              <a:rPr lang="en-US" altLang="ko-KR" sz="2400" dirty="0"/>
              <a:t>0</a:t>
            </a:r>
            <a:r>
              <a:rPr lang="ko-KR" altLang="en-US" sz="2400" dirty="0"/>
              <a:t>인 경우를 필터링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E149BE-672E-437B-9BB2-C881A010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475184" cy="62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01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4CCDB-57C7-4E51-BDB5-717EC6F3B3B8}"/>
              </a:ext>
            </a:extLst>
          </p:cNvPr>
          <p:cNvSpPr txBox="1"/>
          <p:nvPr/>
        </p:nvSpPr>
        <p:spPr>
          <a:xfrm>
            <a:off x="7830707" y="3198167"/>
            <a:ext cx="155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Z</a:t>
            </a:r>
            <a:r>
              <a:rPr lang="ko-KR" altLang="en-US" sz="2400" dirty="0"/>
              <a:t>축 회전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57E6E2-0AD7-48C7-802D-BBE9A1C4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3387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8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39E465-D3D8-416B-86CC-6AB65FC6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559749" cy="6305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C85FA-ACCD-48FA-83F2-F4ADABDFB103}"/>
              </a:ext>
            </a:extLst>
          </p:cNvPr>
          <p:cNvSpPr txBox="1"/>
          <p:nvPr/>
        </p:nvSpPr>
        <p:spPr>
          <a:xfrm>
            <a:off x="7475184" y="1879321"/>
            <a:ext cx="405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각도가 </a:t>
            </a:r>
            <a:r>
              <a:rPr lang="en-US" altLang="ko-KR" sz="2400" dirty="0"/>
              <a:t>0</a:t>
            </a:r>
            <a:r>
              <a:rPr lang="ko-KR" altLang="en-US" sz="2400" dirty="0"/>
              <a:t>인 경우를 필터링</a:t>
            </a:r>
          </a:p>
        </p:txBody>
      </p:sp>
    </p:spTree>
    <p:extLst>
      <p:ext uri="{BB962C8B-B14F-4D97-AF65-F5344CB8AC3E}">
        <p14:creationId xmlns:p14="http://schemas.microsoft.com/office/powerpoint/2010/main" val="33861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4BB56-5DCD-4EB4-AEFF-70C047EA3A34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서쪽 </a:t>
            </a:r>
            <a:r>
              <a:rPr lang="en-US" altLang="ko-KR" dirty="0"/>
              <a:t>– Bicep curl </a:t>
            </a:r>
            <a:r>
              <a:rPr lang="ko-KR" altLang="en-US" dirty="0"/>
              <a:t>바깥쪽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1A75FC-C3B3-481F-ACC4-C1CD5B59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1736538"/>
            <a:ext cx="6035091" cy="4077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A542AB-5185-4EE7-BC3A-92EB60CCA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37" y="1736538"/>
            <a:ext cx="5963339" cy="40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30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1FADCF-C6E8-499E-9B58-D2AA3DF5AA45}"/>
              </a:ext>
            </a:extLst>
          </p:cNvPr>
          <p:cNvSpPr txBox="1"/>
          <p:nvPr/>
        </p:nvSpPr>
        <p:spPr>
          <a:xfrm>
            <a:off x="1723292" y="2831123"/>
            <a:ext cx="9187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쿼터니온</a:t>
            </a:r>
            <a:r>
              <a:rPr lang="ko-KR" altLang="en-US" dirty="0"/>
              <a:t> 데이터에 회전 변화 </a:t>
            </a:r>
            <a:r>
              <a:rPr lang="ko-KR" altLang="en-US" dirty="0" err="1"/>
              <a:t>쿼터니온을</a:t>
            </a:r>
            <a:r>
              <a:rPr lang="ko-KR" altLang="en-US" dirty="0"/>
              <a:t> 곱하여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</a:t>
            </a:r>
            <a:r>
              <a:rPr lang="ko-KR" altLang="en-US" dirty="0" err="1"/>
              <a:t>쿼터니온을</a:t>
            </a:r>
            <a:r>
              <a:rPr lang="ko-KR" altLang="en-US" dirty="0"/>
              <a:t> 계산</a:t>
            </a:r>
            <a:r>
              <a:rPr lang="en-US" altLang="ko-KR" dirty="0"/>
              <a:t>, (W, X, Y, Z) </a:t>
            </a:r>
            <a:r>
              <a:rPr lang="ko-KR" altLang="en-US" dirty="0"/>
              <a:t>값이 </a:t>
            </a:r>
            <a:r>
              <a:rPr lang="en-US" altLang="ko-KR" dirty="0"/>
              <a:t>Vector 3 </a:t>
            </a:r>
            <a:r>
              <a:rPr lang="ko-KR" altLang="en-US" dirty="0"/>
              <a:t>위치에 그대로 대응됨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  같은 각도를 반복해서 곱하여도 </a:t>
            </a:r>
            <a:r>
              <a:rPr lang="ko-KR" altLang="en-US" b="1" dirty="0" err="1"/>
              <a:t>쿼터니온</a:t>
            </a:r>
            <a:r>
              <a:rPr lang="ko-KR" altLang="en-US" b="1" dirty="0"/>
              <a:t> 요소 값이 균일하지 않기 때문에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  패턴에서의 규칙성을 파악하기 어려움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E35F6-0F22-4A54-B001-7A4BE66ACCA6}"/>
              </a:ext>
            </a:extLst>
          </p:cNvPr>
          <p:cNvSpPr txBox="1"/>
          <p:nvPr/>
        </p:nvSpPr>
        <p:spPr>
          <a:xfrm>
            <a:off x="2373923" y="1134207"/>
            <a:ext cx="704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Quaternion Map </a:t>
            </a:r>
            <a:r>
              <a:rPr lang="ko-KR" altLang="en-US" sz="2400" dirty="0"/>
              <a:t>방식의 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C4082-AE11-4585-9F76-37FD8F23C6CD}"/>
              </a:ext>
            </a:extLst>
          </p:cNvPr>
          <p:cNvSpPr txBox="1"/>
          <p:nvPr/>
        </p:nvSpPr>
        <p:spPr>
          <a:xfrm>
            <a:off x="1723292" y="5222604"/>
            <a:ext cx="822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시각화 방식과의 비교가 필요</a:t>
            </a:r>
          </a:p>
        </p:txBody>
      </p:sp>
    </p:spTree>
    <p:extLst>
      <p:ext uri="{BB962C8B-B14F-4D97-AF65-F5344CB8AC3E}">
        <p14:creationId xmlns:p14="http://schemas.microsoft.com/office/powerpoint/2010/main" val="526743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06B45B-FA6D-450D-9381-1AF1848E4A71}"/>
              </a:ext>
            </a:extLst>
          </p:cNvPr>
          <p:cNvSpPr txBox="1"/>
          <p:nvPr/>
        </p:nvSpPr>
        <p:spPr>
          <a:xfrm>
            <a:off x="1097572" y="1002324"/>
            <a:ext cx="999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Pęszor</a:t>
            </a:r>
            <a:r>
              <a:rPr lang="en-US" altLang="ko-KR" dirty="0"/>
              <a:t>, Damian, et al. "New Tools for Visualization of Human Motion Trajectory in Quaternion Representation." </a:t>
            </a:r>
            <a:r>
              <a:rPr lang="en-US" altLang="ko-KR" i="1" dirty="0"/>
              <a:t>Asian Conference on Intelligent Information and Database Systems</a:t>
            </a:r>
            <a:r>
              <a:rPr lang="en-US" altLang="ko-KR" dirty="0"/>
              <a:t>. Springer, Cham, 2014.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F41B2-C06D-472F-A5CC-29A5216505D6}"/>
              </a:ext>
            </a:extLst>
          </p:cNvPr>
          <p:cNvSpPr txBox="1"/>
          <p:nvPr/>
        </p:nvSpPr>
        <p:spPr>
          <a:xfrm>
            <a:off x="2136531" y="240909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Stereographic Projection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BD625B-5286-42A1-82A1-373D3AC48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1" y="2961824"/>
            <a:ext cx="3228975" cy="600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11E687-CCB7-409E-8F78-47E148436E55}"/>
              </a:ext>
            </a:extLst>
          </p:cNvPr>
          <p:cNvSpPr txBox="1"/>
          <p:nvPr/>
        </p:nvSpPr>
        <p:spPr>
          <a:xfrm>
            <a:off x="2286000" y="4528038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Hopf</a:t>
            </a:r>
            <a:r>
              <a:rPr lang="en-US" altLang="ko-KR" dirty="0"/>
              <a:t> </a:t>
            </a:r>
            <a:r>
              <a:rPr lang="en-US" altLang="ko-KR" dirty="0" err="1"/>
              <a:t>Fibration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F144A6-4F2B-4429-A8D0-3F4CAB00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5370744"/>
            <a:ext cx="52482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33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D5061B-262B-4E68-88E3-E0A06B26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80" y="0"/>
            <a:ext cx="599742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E94C4-3827-4D4C-B265-F4D711858BD5}"/>
              </a:ext>
            </a:extLst>
          </p:cNvPr>
          <p:cNvSpPr txBox="1"/>
          <p:nvPr/>
        </p:nvSpPr>
        <p:spPr>
          <a:xfrm>
            <a:off x="7438292" y="3719092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단일 기준에서 </a:t>
            </a:r>
            <a:r>
              <a:rPr lang="en-US" altLang="ko-KR" dirty="0"/>
              <a:t>trajectory pattern</a:t>
            </a:r>
            <a:r>
              <a:rPr lang="ko-KR" altLang="en-US" dirty="0"/>
              <a:t>을 비교</a:t>
            </a:r>
          </a:p>
        </p:txBody>
      </p:sp>
    </p:spTree>
    <p:extLst>
      <p:ext uri="{BB962C8B-B14F-4D97-AF65-F5344CB8AC3E}">
        <p14:creationId xmlns:p14="http://schemas.microsoft.com/office/powerpoint/2010/main" val="65502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CAA716-EDEA-4FAB-9066-B940A35417BD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남쪽 </a:t>
            </a:r>
            <a:r>
              <a:rPr lang="en-US" altLang="ko-KR" dirty="0"/>
              <a:t>– Bicep curl </a:t>
            </a:r>
            <a:r>
              <a:rPr lang="ko-KR" altLang="en-US" dirty="0"/>
              <a:t>안쪽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43F54-99FF-4826-8544-8F42B920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" y="1762226"/>
            <a:ext cx="6010385" cy="4068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466C5-900D-4C0B-86F5-27C9E8840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83" y="1745347"/>
            <a:ext cx="6010383" cy="40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6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CAA716-EDEA-4FAB-9066-B940A35417BD}"/>
              </a:ext>
            </a:extLst>
          </p:cNvPr>
          <p:cNvSpPr txBox="1"/>
          <p:nvPr/>
        </p:nvSpPr>
        <p:spPr>
          <a:xfrm>
            <a:off x="4035670" y="742732"/>
            <a:ext cx="43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남쪽 </a:t>
            </a:r>
            <a:r>
              <a:rPr lang="en-US" altLang="ko-KR" dirty="0"/>
              <a:t>– Bicep curl </a:t>
            </a:r>
            <a:r>
              <a:rPr lang="ko-KR" altLang="en-US" dirty="0"/>
              <a:t>기본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C14E7A-C58B-44DD-B5C0-74EDEE7CB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" y="1762225"/>
            <a:ext cx="6030765" cy="40698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A14EBF-6B8C-4AFB-8DD0-28574CECC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15" y="1762225"/>
            <a:ext cx="5967350" cy="40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41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1086</Words>
  <Application>Microsoft Office PowerPoint</Application>
  <PresentationFormat>와이드스크린</PresentationFormat>
  <Paragraphs>253</Paragraphs>
  <Slides>72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6" baseType="lpstr">
      <vt:lpstr>나눔바른고딕</vt:lpstr>
      <vt:lpstr>맑은 고딕</vt:lpstr>
      <vt:lpstr>Arial</vt:lpstr>
      <vt:lpstr>Office 테마</vt:lpstr>
      <vt:lpstr>방향에 따른 동작 데이터 패턴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방향에 따른 동작 데이터 패턴 분석</dc:title>
  <dc:creator>velab</dc:creator>
  <cp:lastModifiedBy>velab</cp:lastModifiedBy>
  <cp:revision>17</cp:revision>
  <dcterms:created xsi:type="dcterms:W3CDTF">2019-07-05T05:33:17Z</dcterms:created>
  <dcterms:modified xsi:type="dcterms:W3CDTF">2019-07-19T05:54:57Z</dcterms:modified>
</cp:coreProperties>
</file>